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393" r:id="rId2"/>
    <p:sldId id="394" r:id="rId3"/>
    <p:sldId id="406" r:id="rId4"/>
    <p:sldId id="418" r:id="rId5"/>
    <p:sldId id="397" r:id="rId6"/>
    <p:sldId id="396" r:id="rId7"/>
    <p:sldId id="399" r:id="rId8"/>
    <p:sldId id="398" r:id="rId9"/>
    <p:sldId id="410" r:id="rId10"/>
    <p:sldId id="400" r:id="rId11"/>
    <p:sldId id="404" r:id="rId12"/>
    <p:sldId id="405" r:id="rId13"/>
    <p:sldId id="414" r:id="rId14"/>
    <p:sldId id="412" r:id="rId15"/>
    <p:sldId id="416" r:id="rId16"/>
    <p:sldId id="407" r:id="rId17"/>
    <p:sldId id="4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701"/>
  </p:normalViewPr>
  <p:slideViewPr>
    <p:cSldViewPr snapToGrid="0" snapToObjects="1" showGuides="1">
      <p:cViewPr varScale="1">
        <p:scale>
          <a:sx n="96" d="100"/>
          <a:sy n="96" d="100"/>
        </p:scale>
        <p:origin x="528"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1C93B3-D934-B14C-8659-A8CF94E855FD}" type="datetimeFigureOut">
              <a:rPr lang="en-US" smtClean="0"/>
              <a:t>4/21/25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681DAF-084C-764C-91D5-529CEE8FD2F5}" type="slidenum">
              <a:rPr lang="en-US" smtClean="0"/>
              <a:t>‹#›</a:t>
            </a:fld>
            <a:endParaRPr lang="en-US"/>
          </a:p>
        </p:txBody>
      </p:sp>
    </p:spTree>
    <p:extLst>
      <p:ext uri="{BB962C8B-B14F-4D97-AF65-F5344CB8AC3E}">
        <p14:creationId xmlns:p14="http://schemas.microsoft.com/office/powerpoint/2010/main" val="2792806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 Bhimbetka rock paintings have been divided into three main styles. Each was then subdivided into 12 sub-styles by </a:t>
            </a:r>
            <a:r>
              <a:rPr lang="en-IN" dirty="0" err="1"/>
              <a:t>Wakankar</a:t>
            </a:r>
            <a:r>
              <a:rPr lang="en-IN" dirty="0"/>
              <a:t> and then by </a:t>
            </a:r>
            <a:r>
              <a:rPr lang="en-IN" dirty="0" err="1"/>
              <a:t>Mathpal</a:t>
            </a:r>
            <a:r>
              <a:rPr lang="en-IN" dirty="0"/>
              <a:t>. 1. Representational or Naturalistic approach: silhouetted, decorative, partially filled, outlined natural styles (Fig. 22). 2. Geometric approach: silhouetted, decorative, partially filled, outlined geometric styles (Fig. 10). 3. Abstract approach: silhouetted, decorative, partially filled, outlined styles. At Bhimbetka, drawings of representational (2116 images, 34.03%) and abstract styles (2392 images, 38.49%) are more common than in the geometric style (1558 images, 25.07%). Out of 6066 images (excluding 56 inscriptions and 92 indeterminate drawings), 3487 (56.09%) images are silhouetted, 1684 (27.10%) are outlined drawings and the remaining 895 (14.40%) are semi silhouetted and partially decorated (</a:t>
            </a:r>
            <a:r>
              <a:rPr lang="en-IN" dirty="0" err="1"/>
              <a:t>Mathpal</a:t>
            </a:r>
            <a:r>
              <a:rPr lang="en-IN" dirty="0"/>
              <a:t> 1984).</a:t>
            </a:r>
            <a:endParaRPr lang="en-US" dirty="0"/>
          </a:p>
          <a:p>
            <a:endParaRPr lang="en-US" dirty="0"/>
          </a:p>
        </p:txBody>
      </p:sp>
      <p:sp>
        <p:nvSpPr>
          <p:cNvPr id="4" name="Slide Number Placeholder 3"/>
          <p:cNvSpPr>
            <a:spLocks noGrp="1"/>
          </p:cNvSpPr>
          <p:nvPr>
            <p:ph type="sldNum" sz="quarter" idx="5"/>
          </p:nvPr>
        </p:nvSpPr>
        <p:spPr/>
        <p:txBody>
          <a:bodyPr/>
          <a:lstStyle/>
          <a:p>
            <a:fld id="{2857D19B-6FD1-4148-90EE-9541A2F008BF}" type="slidenum">
              <a:rPr lang="en-US" smtClean="0"/>
              <a:t>7</a:t>
            </a:fld>
            <a:endParaRPr lang="en-US"/>
          </a:p>
        </p:txBody>
      </p:sp>
    </p:spTree>
    <p:extLst>
      <p:ext uri="{BB962C8B-B14F-4D97-AF65-F5344CB8AC3E}">
        <p14:creationId xmlns:p14="http://schemas.microsoft.com/office/powerpoint/2010/main" val="1690894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57D19B-6FD1-4148-90EE-9541A2F008BF}" type="slidenum">
              <a:rPr lang="en-US" smtClean="0"/>
              <a:t>10</a:t>
            </a:fld>
            <a:endParaRPr lang="en-US"/>
          </a:p>
        </p:txBody>
      </p:sp>
    </p:spTree>
    <p:extLst>
      <p:ext uri="{BB962C8B-B14F-4D97-AF65-F5344CB8AC3E}">
        <p14:creationId xmlns:p14="http://schemas.microsoft.com/office/powerpoint/2010/main" val="3761310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CA0BE-541F-D646-A363-7D5F611F875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1571F30-130D-D84E-B010-FC78840953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61C4AFD-AB6F-354A-B73F-B318AFE04B6D}"/>
              </a:ext>
            </a:extLst>
          </p:cNvPr>
          <p:cNvSpPr>
            <a:spLocks noGrp="1"/>
          </p:cNvSpPr>
          <p:nvPr>
            <p:ph type="dt" sz="half" idx="10"/>
          </p:nvPr>
        </p:nvSpPr>
        <p:spPr/>
        <p:txBody>
          <a:bodyPr/>
          <a:lstStyle/>
          <a:p>
            <a:fld id="{574D0122-DC67-1641-ABA2-096D4852FFD9}" type="datetimeFigureOut">
              <a:rPr lang="en-US" smtClean="0"/>
              <a:t>4/21/25</a:t>
            </a:fld>
            <a:endParaRPr lang="en-US"/>
          </a:p>
        </p:txBody>
      </p:sp>
      <p:sp>
        <p:nvSpPr>
          <p:cNvPr id="5" name="Footer Placeholder 4">
            <a:extLst>
              <a:ext uri="{FF2B5EF4-FFF2-40B4-BE49-F238E27FC236}">
                <a16:creationId xmlns:a16="http://schemas.microsoft.com/office/drawing/2014/main" id="{406ADDD0-E891-D141-9E00-9ADBB9D4C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D71083-4C69-B046-9AFD-164236DAEF98}"/>
              </a:ext>
            </a:extLst>
          </p:cNvPr>
          <p:cNvSpPr>
            <a:spLocks noGrp="1"/>
          </p:cNvSpPr>
          <p:nvPr>
            <p:ph type="sldNum" sz="quarter" idx="12"/>
          </p:nvPr>
        </p:nvSpPr>
        <p:spPr/>
        <p:txBody>
          <a:bodyPr/>
          <a:lstStyle/>
          <a:p>
            <a:fld id="{9D3DCA94-44CA-FE4B-B0E4-D97DFE065ED1}" type="slidenum">
              <a:rPr lang="en-US" smtClean="0"/>
              <a:t>‹#›</a:t>
            </a:fld>
            <a:endParaRPr lang="en-US"/>
          </a:p>
        </p:txBody>
      </p:sp>
    </p:spTree>
    <p:extLst>
      <p:ext uri="{BB962C8B-B14F-4D97-AF65-F5344CB8AC3E}">
        <p14:creationId xmlns:p14="http://schemas.microsoft.com/office/powerpoint/2010/main" val="3452482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CA6B2-C6BE-504F-B4FA-0EAF9B41816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9509AA-8AE8-2343-973A-445B1B20FBE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A6C38E9-B69B-AC46-A26B-B1186328C773}"/>
              </a:ext>
            </a:extLst>
          </p:cNvPr>
          <p:cNvSpPr>
            <a:spLocks noGrp="1"/>
          </p:cNvSpPr>
          <p:nvPr>
            <p:ph type="dt" sz="half" idx="10"/>
          </p:nvPr>
        </p:nvSpPr>
        <p:spPr/>
        <p:txBody>
          <a:bodyPr/>
          <a:lstStyle/>
          <a:p>
            <a:fld id="{574D0122-DC67-1641-ABA2-096D4852FFD9}" type="datetimeFigureOut">
              <a:rPr lang="en-US" smtClean="0"/>
              <a:t>4/21/25</a:t>
            </a:fld>
            <a:endParaRPr lang="en-US"/>
          </a:p>
        </p:txBody>
      </p:sp>
      <p:sp>
        <p:nvSpPr>
          <p:cNvPr id="5" name="Footer Placeholder 4">
            <a:extLst>
              <a:ext uri="{FF2B5EF4-FFF2-40B4-BE49-F238E27FC236}">
                <a16:creationId xmlns:a16="http://schemas.microsoft.com/office/drawing/2014/main" id="{45B2A468-FDCC-0A44-B72A-41BCA4971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2A9565-1C03-AE46-BDB5-5EC4AA0287A4}"/>
              </a:ext>
            </a:extLst>
          </p:cNvPr>
          <p:cNvSpPr>
            <a:spLocks noGrp="1"/>
          </p:cNvSpPr>
          <p:nvPr>
            <p:ph type="sldNum" sz="quarter" idx="12"/>
          </p:nvPr>
        </p:nvSpPr>
        <p:spPr/>
        <p:txBody>
          <a:bodyPr/>
          <a:lstStyle/>
          <a:p>
            <a:fld id="{9D3DCA94-44CA-FE4B-B0E4-D97DFE065ED1}" type="slidenum">
              <a:rPr lang="en-US" smtClean="0"/>
              <a:t>‹#›</a:t>
            </a:fld>
            <a:endParaRPr lang="en-US"/>
          </a:p>
        </p:txBody>
      </p:sp>
    </p:spTree>
    <p:extLst>
      <p:ext uri="{BB962C8B-B14F-4D97-AF65-F5344CB8AC3E}">
        <p14:creationId xmlns:p14="http://schemas.microsoft.com/office/powerpoint/2010/main" val="784228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D99D34-AD66-6840-941B-653D943464F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9671ED2-8955-0C4C-AE78-3E946B003E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24D46C1-9FEB-094D-9CB7-DC10E7F4B3AB}"/>
              </a:ext>
            </a:extLst>
          </p:cNvPr>
          <p:cNvSpPr>
            <a:spLocks noGrp="1"/>
          </p:cNvSpPr>
          <p:nvPr>
            <p:ph type="dt" sz="half" idx="10"/>
          </p:nvPr>
        </p:nvSpPr>
        <p:spPr/>
        <p:txBody>
          <a:bodyPr/>
          <a:lstStyle/>
          <a:p>
            <a:fld id="{574D0122-DC67-1641-ABA2-096D4852FFD9}" type="datetimeFigureOut">
              <a:rPr lang="en-US" smtClean="0"/>
              <a:t>4/21/25</a:t>
            </a:fld>
            <a:endParaRPr lang="en-US"/>
          </a:p>
        </p:txBody>
      </p:sp>
      <p:sp>
        <p:nvSpPr>
          <p:cNvPr id="5" name="Footer Placeholder 4">
            <a:extLst>
              <a:ext uri="{FF2B5EF4-FFF2-40B4-BE49-F238E27FC236}">
                <a16:creationId xmlns:a16="http://schemas.microsoft.com/office/drawing/2014/main" id="{0EA0E282-F9C6-704A-88DB-91A0A65690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56EE3-DCCF-C648-8E05-162795610B68}"/>
              </a:ext>
            </a:extLst>
          </p:cNvPr>
          <p:cNvSpPr>
            <a:spLocks noGrp="1"/>
          </p:cNvSpPr>
          <p:nvPr>
            <p:ph type="sldNum" sz="quarter" idx="12"/>
          </p:nvPr>
        </p:nvSpPr>
        <p:spPr/>
        <p:txBody>
          <a:bodyPr/>
          <a:lstStyle/>
          <a:p>
            <a:fld id="{9D3DCA94-44CA-FE4B-B0E4-D97DFE065ED1}" type="slidenum">
              <a:rPr lang="en-US" smtClean="0"/>
              <a:t>‹#›</a:t>
            </a:fld>
            <a:endParaRPr lang="en-US"/>
          </a:p>
        </p:txBody>
      </p:sp>
    </p:spTree>
    <p:extLst>
      <p:ext uri="{BB962C8B-B14F-4D97-AF65-F5344CB8AC3E}">
        <p14:creationId xmlns:p14="http://schemas.microsoft.com/office/powerpoint/2010/main" val="2751389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110F-DC32-1047-A21B-85FDF08980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54DFBDD-297A-1E49-B7E4-7FBB998B3BA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B33EB5A-97E5-E546-A529-E21BE0B6B3A7}"/>
              </a:ext>
            </a:extLst>
          </p:cNvPr>
          <p:cNvSpPr>
            <a:spLocks noGrp="1"/>
          </p:cNvSpPr>
          <p:nvPr>
            <p:ph type="dt" sz="half" idx="10"/>
          </p:nvPr>
        </p:nvSpPr>
        <p:spPr/>
        <p:txBody>
          <a:bodyPr/>
          <a:lstStyle/>
          <a:p>
            <a:fld id="{574D0122-DC67-1641-ABA2-096D4852FFD9}" type="datetimeFigureOut">
              <a:rPr lang="en-US" smtClean="0"/>
              <a:t>4/21/25</a:t>
            </a:fld>
            <a:endParaRPr lang="en-US"/>
          </a:p>
        </p:txBody>
      </p:sp>
      <p:sp>
        <p:nvSpPr>
          <p:cNvPr id="5" name="Footer Placeholder 4">
            <a:extLst>
              <a:ext uri="{FF2B5EF4-FFF2-40B4-BE49-F238E27FC236}">
                <a16:creationId xmlns:a16="http://schemas.microsoft.com/office/drawing/2014/main" id="{BA2D469C-7F77-2648-A559-2E720C0E1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F1FA3-7FCB-3A4C-9B77-715F994B0609}"/>
              </a:ext>
            </a:extLst>
          </p:cNvPr>
          <p:cNvSpPr>
            <a:spLocks noGrp="1"/>
          </p:cNvSpPr>
          <p:nvPr>
            <p:ph type="sldNum" sz="quarter" idx="12"/>
          </p:nvPr>
        </p:nvSpPr>
        <p:spPr/>
        <p:txBody>
          <a:bodyPr/>
          <a:lstStyle/>
          <a:p>
            <a:fld id="{9D3DCA94-44CA-FE4B-B0E4-D97DFE065ED1}" type="slidenum">
              <a:rPr lang="en-US" smtClean="0"/>
              <a:t>‹#›</a:t>
            </a:fld>
            <a:endParaRPr lang="en-US"/>
          </a:p>
        </p:txBody>
      </p:sp>
    </p:spTree>
    <p:extLst>
      <p:ext uri="{BB962C8B-B14F-4D97-AF65-F5344CB8AC3E}">
        <p14:creationId xmlns:p14="http://schemas.microsoft.com/office/powerpoint/2010/main" val="1033736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B9129-9EA2-3B41-8F63-A1F19D7C019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03A1FF9-C035-FD4C-9FB4-03177CA072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71841B9-B550-D348-9A00-6BEE7ECF5E17}"/>
              </a:ext>
            </a:extLst>
          </p:cNvPr>
          <p:cNvSpPr>
            <a:spLocks noGrp="1"/>
          </p:cNvSpPr>
          <p:nvPr>
            <p:ph type="dt" sz="half" idx="10"/>
          </p:nvPr>
        </p:nvSpPr>
        <p:spPr/>
        <p:txBody>
          <a:bodyPr/>
          <a:lstStyle/>
          <a:p>
            <a:fld id="{574D0122-DC67-1641-ABA2-096D4852FFD9}" type="datetimeFigureOut">
              <a:rPr lang="en-US" smtClean="0"/>
              <a:t>4/21/25</a:t>
            </a:fld>
            <a:endParaRPr lang="en-US"/>
          </a:p>
        </p:txBody>
      </p:sp>
      <p:sp>
        <p:nvSpPr>
          <p:cNvPr id="5" name="Footer Placeholder 4">
            <a:extLst>
              <a:ext uri="{FF2B5EF4-FFF2-40B4-BE49-F238E27FC236}">
                <a16:creationId xmlns:a16="http://schemas.microsoft.com/office/drawing/2014/main" id="{E99FA48E-36CB-2D4F-8770-1FBA73536A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D4894-A685-9445-8855-93EE8B51D182}"/>
              </a:ext>
            </a:extLst>
          </p:cNvPr>
          <p:cNvSpPr>
            <a:spLocks noGrp="1"/>
          </p:cNvSpPr>
          <p:nvPr>
            <p:ph type="sldNum" sz="quarter" idx="12"/>
          </p:nvPr>
        </p:nvSpPr>
        <p:spPr/>
        <p:txBody>
          <a:bodyPr/>
          <a:lstStyle/>
          <a:p>
            <a:fld id="{9D3DCA94-44CA-FE4B-B0E4-D97DFE065ED1}" type="slidenum">
              <a:rPr lang="en-US" smtClean="0"/>
              <a:t>‹#›</a:t>
            </a:fld>
            <a:endParaRPr lang="en-US"/>
          </a:p>
        </p:txBody>
      </p:sp>
    </p:spTree>
    <p:extLst>
      <p:ext uri="{BB962C8B-B14F-4D97-AF65-F5344CB8AC3E}">
        <p14:creationId xmlns:p14="http://schemas.microsoft.com/office/powerpoint/2010/main" val="2281384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8828-DFB3-B943-93DF-5DCAD706108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66C3780-34BE-1547-8FF6-5915DD7E67C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F65E5C8-8E66-F740-B8D3-54F1F499D00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50A4FBA-8CC7-6240-91AF-DBF0FADBAC91}"/>
              </a:ext>
            </a:extLst>
          </p:cNvPr>
          <p:cNvSpPr>
            <a:spLocks noGrp="1"/>
          </p:cNvSpPr>
          <p:nvPr>
            <p:ph type="dt" sz="half" idx="10"/>
          </p:nvPr>
        </p:nvSpPr>
        <p:spPr/>
        <p:txBody>
          <a:bodyPr/>
          <a:lstStyle/>
          <a:p>
            <a:fld id="{574D0122-DC67-1641-ABA2-096D4852FFD9}" type="datetimeFigureOut">
              <a:rPr lang="en-US" smtClean="0"/>
              <a:t>4/21/25</a:t>
            </a:fld>
            <a:endParaRPr lang="en-US"/>
          </a:p>
        </p:txBody>
      </p:sp>
      <p:sp>
        <p:nvSpPr>
          <p:cNvPr id="6" name="Footer Placeholder 5">
            <a:extLst>
              <a:ext uri="{FF2B5EF4-FFF2-40B4-BE49-F238E27FC236}">
                <a16:creationId xmlns:a16="http://schemas.microsoft.com/office/drawing/2014/main" id="{CB287E33-4BB9-EC42-8028-1159596A15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1251A0-3C3A-164C-872F-74602FF06CA7}"/>
              </a:ext>
            </a:extLst>
          </p:cNvPr>
          <p:cNvSpPr>
            <a:spLocks noGrp="1"/>
          </p:cNvSpPr>
          <p:nvPr>
            <p:ph type="sldNum" sz="quarter" idx="12"/>
          </p:nvPr>
        </p:nvSpPr>
        <p:spPr/>
        <p:txBody>
          <a:bodyPr/>
          <a:lstStyle/>
          <a:p>
            <a:fld id="{9D3DCA94-44CA-FE4B-B0E4-D97DFE065ED1}" type="slidenum">
              <a:rPr lang="en-US" smtClean="0"/>
              <a:t>‹#›</a:t>
            </a:fld>
            <a:endParaRPr lang="en-US"/>
          </a:p>
        </p:txBody>
      </p:sp>
    </p:spTree>
    <p:extLst>
      <p:ext uri="{BB962C8B-B14F-4D97-AF65-F5344CB8AC3E}">
        <p14:creationId xmlns:p14="http://schemas.microsoft.com/office/powerpoint/2010/main" val="1375718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B3912-0BBE-674B-A938-B8AC3F5F280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AA3DDE6-02A4-5E46-BCBA-D979226798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4DC491F-79DB-3840-8050-A193788ACE1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C671E26-9495-9F46-BF7D-E308DDB377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D5BB3BB-3E69-6D4D-87C5-BD48B89FC84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0BBD92A-4F55-4A4C-BF7F-0180E1315957}"/>
              </a:ext>
            </a:extLst>
          </p:cNvPr>
          <p:cNvSpPr>
            <a:spLocks noGrp="1"/>
          </p:cNvSpPr>
          <p:nvPr>
            <p:ph type="dt" sz="half" idx="10"/>
          </p:nvPr>
        </p:nvSpPr>
        <p:spPr/>
        <p:txBody>
          <a:bodyPr/>
          <a:lstStyle/>
          <a:p>
            <a:fld id="{574D0122-DC67-1641-ABA2-096D4852FFD9}" type="datetimeFigureOut">
              <a:rPr lang="en-US" smtClean="0"/>
              <a:t>4/21/25</a:t>
            </a:fld>
            <a:endParaRPr lang="en-US"/>
          </a:p>
        </p:txBody>
      </p:sp>
      <p:sp>
        <p:nvSpPr>
          <p:cNvPr id="8" name="Footer Placeholder 7">
            <a:extLst>
              <a:ext uri="{FF2B5EF4-FFF2-40B4-BE49-F238E27FC236}">
                <a16:creationId xmlns:a16="http://schemas.microsoft.com/office/drawing/2014/main" id="{62178F13-C191-494B-8E4F-ABAFF6C569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67C88A-299C-3646-807C-A3FD73C986DD}"/>
              </a:ext>
            </a:extLst>
          </p:cNvPr>
          <p:cNvSpPr>
            <a:spLocks noGrp="1"/>
          </p:cNvSpPr>
          <p:nvPr>
            <p:ph type="sldNum" sz="quarter" idx="12"/>
          </p:nvPr>
        </p:nvSpPr>
        <p:spPr/>
        <p:txBody>
          <a:bodyPr/>
          <a:lstStyle/>
          <a:p>
            <a:fld id="{9D3DCA94-44CA-FE4B-B0E4-D97DFE065ED1}" type="slidenum">
              <a:rPr lang="en-US" smtClean="0"/>
              <a:t>‹#›</a:t>
            </a:fld>
            <a:endParaRPr lang="en-US"/>
          </a:p>
        </p:txBody>
      </p:sp>
    </p:spTree>
    <p:extLst>
      <p:ext uri="{BB962C8B-B14F-4D97-AF65-F5344CB8AC3E}">
        <p14:creationId xmlns:p14="http://schemas.microsoft.com/office/powerpoint/2010/main" val="965355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B12C-3486-D846-A0D3-C170FD1768D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EFFD613-F30D-C94C-97E3-32F71683A35D}"/>
              </a:ext>
            </a:extLst>
          </p:cNvPr>
          <p:cNvSpPr>
            <a:spLocks noGrp="1"/>
          </p:cNvSpPr>
          <p:nvPr>
            <p:ph type="dt" sz="half" idx="10"/>
          </p:nvPr>
        </p:nvSpPr>
        <p:spPr/>
        <p:txBody>
          <a:bodyPr/>
          <a:lstStyle/>
          <a:p>
            <a:fld id="{574D0122-DC67-1641-ABA2-096D4852FFD9}" type="datetimeFigureOut">
              <a:rPr lang="en-US" smtClean="0"/>
              <a:t>4/21/25</a:t>
            </a:fld>
            <a:endParaRPr lang="en-US"/>
          </a:p>
        </p:txBody>
      </p:sp>
      <p:sp>
        <p:nvSpPr>
          <p:cNvPr id="4" name="Footer Placeholder 3">
            <a:extLst>
              <a:ext uri="{FF2B5EF4-FFF2-40B4-BE49-F238E27FC236}">
                <a16:creationId xmlns:a16="http://schemas.microsoft.com/office/drawing/2014/main" id="{EAF3B503-24DC-6E4E-AE86-E182C27B9D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C39F06-38F0-2748-9E7B-0E24BBDBD77F}"/>
              </a:ext>
            </a:extLst>
          </p:cNvPr>
          <p:cNvSpPr>
            <a:spLocks noGrp="1"/>
          </p:cNvSpPr>
          <p:nvPr>
            <p:ph type="sldNum" sz="quarter" idx="12"/>
          </p:nvPr>
        </p:nvSpPr>
        <p:spPr/>
        <p:txBody>
          <a:bodyPr/>
          <a:lstStyle/>
          <a:p>
            <a:fld id="{9D3DCA94-44CA-FE4B-B0E4-D97DFE065ED1}" type="slidenum">
              <a:rPr lang="en-US" smtClean="0"/>
              <a:t>‹#›</a:t>
            </a:fld>
            <a:endParaRPr lang="en-US"/>
          </a:p>
        </p:txBody>
      </p:sp>
    </p:spTree>
    <p:extLst>
      <p:ext uri="{BB962C8B-B14F-4D97-AF65-F5344CB8AC3E}">
        <p14:creationId xmlns:p14="http://schemas.microsoft.com/office/powerpoint/2010/main" val="2240474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BEC14-9E49-E049-9BC8-223C79FB0BE3}"/>
              </a:ext>
            </a:extLst>
          </p:cNvPr>
          <p:cNvSpPr>
            <a:spLocks noGrp="1"/>
          </p:cNvSpPr>
          <p:nvPr>
            <p:ph type="dt" sz="half" idx="10"/>
          </p:nvPr>
        </p:nvSpPr>
        <p:spPr/>
        <p:txBody>
          <a:bodyPr/>
          <a:lstStyle/>
          <a:p>
            <a:fld id="{574D0122-DC67-1641-ABA2-096D4852FFD9}" type="datetimeFigureOut">
              <a:rPr lang="en-US" smtClean="0"/>
              <a:t>4/21/25</a:t>
            </a:fld>
            <a:endParaRPr lang="en-US"/>
          </a:p>
        </p:txBody>
      </p:sp>
      <p:sp>
        <p:nvSpPr>
          <p:cNvPr id="3" name="Footer Placeholder 2">
            <a:extLst>
              <a:ext uri="{FF2B5EF4-FFF2-40B4-BE49-F238E27FC236}">
                <a16:creationId xmlns:a16="http://schemas.microsoft.com/office/drawing/2014/main" id="{A4A7EEF1-7ED6-B143-A2B5-2EE446FB70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C69F68-1A0D-6042-BAD1-0C2F566BC71B}"/>
              </a:ext>
            </a:extLst>
          </p:cNvPr>
          <p:cNvSpPr>
            <a:spLocks noGrp="1"/>
          </p:cNvSpPr>
          <p:nvPr>
            <p:ph type="sldNum" sz="quarter" idx="12"/>
          </p:nvPr>
        </p:nvSpPr>
        <p:spPr/>
        <p:txBody>
          <a:bodyPr/>
          <a:lstStyle/>
          <a:p>
            <a:fld id="{9D3DCA94-44CA-FE4B-B0E4-D97DFE065ED1}" type="slidenum">
              <a:rPr lang="en-US" smtClean="0"/>
              <a:t>‹#›</a:t>
            </a:fld>
            <a:endParaRPr lang="en-US"/>
          </a:p>
        </p:txBody>
      </p:sp>
    </p:spTree>
    <p:extLst>
      <p:ext uri="{BB962C8B-B14F-4D97-AF65-F5344CB8AC3E}">
        <p14:creationId xmlns:p14="http://schemas.microsoft.com/office/powerpoint/2010/main" val="862661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F051-9F4E-F645-A3D7-D4DBAF54E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924A391-3829-4642-BF4A-CAD05297A7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587A8BE-58D3-7C4B-9F7F-0D15CBF8CE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91BFD64-30A3-7D45-BFB8-5DBF6066306C}"/>
              </a:ext>
            </a:extLst>
          </p:cNvPr>
          <p:cNvSpPr>
            <a:spLocks noGrp="1"/>
          </p:cNvSpPr>
          <p:nvPr>
            <p:ph type="dt" sz="half" idx="10"/>
          </p:nvPr>
        </p:nvSpPr>
        <p:spPr/>
        <p:txBody>
          <a:bodyPr/>
          <a:lstStyle/>
          <a:p>
            <a:fld id="{574D0122-DC67-1641-ABA2-096D4852FFD9}" type="datetimeFigureOut">
              <a:rPr lang="en-US" smtClean="0"/>
              <a:t>4/21/25</a:t>
            </a:fld>
            <a:endParaRPr lang="en-US"/>
          </a:p>
        </p:txBody>
      </p:sp>
      <p:sp>
        <p:nvSpPr>
          <p:cNvPr id="6" name="Footer Placeholder 5">
            <a:extLst>
              <a:ext uri="{FF2B5EF4-FFF2-40B4-BE49-F238E27FC236}">
                <a16:creationId xmlns:a16="http://schemas.microsoft.com/office/drawing/2014/main" id="{8F48EC03-9207-A444-9BC7-71A5F74254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5AB1F-E615-6B4D-BAF3-39F40220F1F5}"/>
              </a:ext>
            </a:extLst>
          </p:cNvPr>
          <p:cNvSpPr>
            <a:spLocks noGrp="1"/>
          </p:cNvSpPr>
          <p:nvPr>
            <p:ph type="sldNum" sz="quarter" idx="12"/>
          </p:nvPr>
        </p:nvSpPr>
        <p:spPr/>
        <p:txBody>
          <a:bodyPr/>
          <a:lstStyle/>
          <a:p>
            <a:fld id="{9D3DCA94-44CA-FE4B-B0E4-D97DFE065ED1}" type="slidenum">
              <a:rPr lang="en-US" smtClean="0"/>
              <a:t>‹#›</a:t>
            </a:fld>
            <a:endParaRPr lang="en-US"/>
          </a:p>
        </p:txBody>
      </p:sp>
    </p:spTree>
    <p:extLst>
      <p:ext uri="{BB962C8B-B14F-4D97-AF65-F5344CB8AC3E}">
        <p14:creationId xmlns:p14="http://schemas.microsoft.com/office/powerpoint/2010/main" val="3118039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24BED-F6D5-574B-BBA3-FD630DE88EC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534555D-2EA4-A548-92C5-CBF508E96E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46C171-D8C2-8F4C-97F7-BFF74C05A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9E97DFC-2FD5-534D-B417-9077B0A30237}"/>
              </a:ext>
            </a:extLst>
          </p:cNvPr>
          <p:cNvSpPr>
            <a:spLocks noGrp="1"/>
          </p:cNvSpPr>
          <p:nvPr>
            <p:ph type="dt" sz="half" idx="10"/>
          </p:nvPr>
        </p:nvSpPr>
        <p:spPr/>
        <p:txBody>
          <a:bodyPr/>
          <a:lstStyle/>
          <a:p>
            <a:fld id="{574D0122-DC67-1641-ABA2-096D4852FFD9}" type="datetimeFigureOut">
              <a:rPr lang="en-US" smtClean="0"/>
              <a:t>4/21/25</a:t>
            </a:fld>
            <a:endParaRPr lang="en-US"/>
          </a:p>
        </p:txBody>
      </p:sp>
      <p:sp>
        <p:nvSpPr>
          <p:cNvPr id="6" name="Footer Placeholder 5">
            <a:extLst>
              <a:ext uri="{FF2B5EF4-FFF2-40B4-BE49-F238E27FC236}">
                <a16:creationId xmlns:a16="http://schemas.microsoft.com/office/drawing/2014/main" id="{3D00FD7C-1F6F-FC47-A8B2-03FC1FB0E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574AF-AA28-3343-9C82-704DD9C3E94D}"/>
              </a:ext>
            </a:extLst>
          </p:cNvPr>
          <p:cNvSpPr>
            <a:spLocks noGrp="1"/>
          </p:cNvSpPr>
          <p:nvPr>
            <p:ph type="sldNum" sz="quarter" idx="12"/>
          </p:nvPr>
        </p:nvSpPr>
        <p:spPr/>
        <p:txBody>
          <a:bodyPr/>
          <a:lstStyle/>
          <a:p>
            <a:fld id="{9D3DCA94-44CA-FE4B-B0E4-D97DFE065ED1}" type="slidenum">
              <a:rPr lang="en-US" smtClean="0"/>
              <a:t>‹#›</a:t>
            </a:fld>
            <a:endParaRPr lang="en-US"/>
          </a:p>
        </p:txBody>
      </p:sp>
    </p:spTree>
    <p:extLst>
      <p:ext uri="{BB962C8B-B14F-4D97-AF65-F5344CB8AC3E}">
        <p14:creationId xmlns:p14="http://schemas.microsoft.com/office/powerpoint/2010/main" val="862646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82A5BC-459B-694F-8156-8FFC64ADB1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FA29DEB-7B62-B246-83DC-F8C41C0BDC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DB417B1-D2C1-5A4E-8C69-24A6ECFBCF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4D0122-DC67-1641-ABA2-096D4852FFD9}" type="datetimeFigureOut">
              <a:rPr lang="en-US" smtClean="0"/>
              <a:t>4/21/25</a:t>
            </a:fld>
            <a:endParaRPr lang="en-US"/>
          </a:p>
        </p:txBody>
      </p:sp>
      <p:sp>
        <p:nvSpPr>
          <p:cNvPr id="5" name="Footer Placeholder 4">
            <a:extLst>
              <a:ext uri="{FF2B5EF4-FFF2-40B4-BE49-F238E27FC236}">
                <a16:creationId xmlns:a16="http://schemas.microsoft.com/office/drawing/2014/main" id="{F1BD4117-CA80-B04B-871F-837E47992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3FA543-0ACB-8547-8536-CF6B1744C2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DCA94-44CA-FE4B-B0E4-D97DFE065ED1}" type="slidenum">
              <a:rPr lang="en-US" smtClean="0"/>
              <a:t>‹#›</a:t>
            </a:fld>
            <a:endParaRPr lang="en-US"/>
          </a:p>
        </p:txBody>
      </p:sp>
    </p:spTree>
    <p:extLst>
      <p:ext uri="{BB962C8B-B14F-4D97-AF65-F5344CB8AC3E}">
        <p14:creationId xmlns:p14="http://schemas.microsoft.com/office/powerpoint/2010/main" val="500251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D97748-5461-9640-95F4-6D582F0C9274}"/>
              </a:ext>
            </a:extLst>
          </p:cNvPr>
          <p:cNvSpPr txBox="1"/>
          <p:nvPr/>
        </p:nvSpPr>
        <p:spPr>
          <a:xfrm>
            <a:off x="5355701" y="3198167"/>
            <a:ext cx="1480598" cy="461665"/>
          </a:xfrm>
          <a:prstGeom prst="rect">
            <a:avLst/>
          </a:prstGeom>
          <a:noFill/>
        </p:spPr>
        <p:txBody>
          <a:bodyPr wrap="none" rtlCol="0">
            <a:spAutoFit/>
          </a:bodyPr>
          <a:lstStyle/>
          <a:p>
            <a:r>
              <a:rPr lang="en-US" sz="2400" dirty="0">
                <a:solidFill>
                  <a:schemeClr val="tx1">
                    <a:lumMod val="50000"/>
                    <a:lumOff val="50000"/>
                  </a:schemeClr>
                </a:solidFill>
                <a:latin typeface="Rockwell" panose="02060603020205020403" pitchFamily="18" charset="77"/>
              </a:rPr>
              <a:t>Lecture 2</a:t>
            </a:r>
          </a:p>
        </p:txBody>
      </p:sp>
    </p:spTree>
    <p:extLst>
      <p:ext uri="{BB962C8B-B14F-4D97-AF65-F5344CB8AC3E}">
        <p14:creationId xmlns:p14="http://schemas.microsoft.com/office/powerpoint/2010/main" val="3244072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B7C912D-A58A-4047-9587-E47A1D82A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66" y="877768"/>
            <a:ext cx="6048511" cy="42494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697EB5-5FED-9140-9308-7B2EC8E94BE1}"/>
              </a:ext>
            </a:extLst>
          </p:cNvPr>
          <p:cNvSpPr txBox="1"/>
          <p:nvPr/>
        </p:nvSpPr>
        <p:spPr>
          <a:xfrm>
            <a:off x="151857" y="5127169"/>
            <a:ext cx="6098720" cy="1200329"/>
          </a:xfrm>
          <a:prstGeom prst="rect">
            <a:avLst/>
          </a:prstGeom>
          <a:noFill/>
        </p:spPr>
        <p:txBody>
          <a:bodyPr wrap="square">
            <a:spAutoFit/>
          </a:bodyPr>
          <a:lstStyle/>
          <a:p>
            <a:r>
              <a:rPr lang="en-IN" b="0" i="0" dirty="0">
                <a:solidFill>
                  <a:srgbClr val="6D6D6D"/>
                </a:solidFill>
                <a:effectLst/>
                <a:latin typeface="Tahoma" panose="020B0604030504040204" pitchFamily="34" charset="0"/>
              </a:rPr>
              <a:t>This collection of gold and agate ornaments includes objects found at both </a:t>
            </a:r>
            <a:r>
              <a:rPr lang="en-IN" b="0" i="0" dirty="0" err="1">
                <a:solidFill>
                  <a:srgbClr val="6D6D6D"/>
                </a:solidFill>
                <a:effectLst/>
                <a:latin typeface="Tahoma" panose="020B0604030504040204" pitchFamily="34" charset="0"/>
              </a:rPr>
              <a:t>Mohen</a:t>
            </a:r>
            <a:r>
              <a:rPr lang="en-IN" b="0" i="0" dirty="0">
                <a:solidFill>
                  <a:srgbClr val="6D6D6D"/>
                </a:solidFill>
                <a:effectLst/>
                <a:latin typeface="Tahoma" panose="020B0604030504040204" pitchFamily="34" charset="0"/>
              </a:rPr>
              <a:t>-jo-</a:t>
            </a:r>
            <a:r>
              <a:rPr lang="en-IN" b="0" i="0" dirty="0" err="1">
                <a:solidFill>
                  <a:srgbClr val="6D6D6D"/>
                </a:solidFill>
                <a:effectLst/>
                <a:latin typeface="Tahoma" panose="020B0604030504040204" pitchFamily="34" charset="0"/>
              </a:rPr>
              <a:t>daro</a:t>
            </a:r>
            <a:r>
              <a:rPr lang="en-IN" b="0" i="0" dirty="0">
                <a:solidFill>
                  <a:srgbClr val="6D6D6D"/>
                </a:solidFill>
                <a:effectLst/>
                <a:latin typeface="Tahoma" panose="020B0604030504040204" pitchFamily="34" charset="0"/>
              </a:rPr>
              <a:t> and Harappa. At the top are fillets of hammered gold that would have been worn around the forehead.</a:t>
            </a:r>
            <a:endParaRPr lang="en-US" dirty="0"/>
          </a:p>
        </p:txBody>
      </p:sp>
      <p:pic>
        <p:nvPicPr>
          <p:cNvPr id="5124" name="Picture 4">
            <a:extLst>
              <a:ext uri="{FF2B5EF4-FFF2-40B4-BE49-F238E27FC236}">
                <a16:creationId xmlns:a16="http://schemas.microsoft.com/office/drawing/2014/main" id="{DED68211-6CF7-5B43-B8A7-67B157C9D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1414" y="877768"/>
            <a:ext cx="5314949" cy="425195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86A7FD1-BD6C-0443-A7EF-9FD2F1C9A632}"/>
              </a:ext>
            </a:extLst>
          </p:cNvPr>
          <p:cNvSpPr txBox="1"/>
          <p:nvPr/>
        </p:nvSpPr>
        <p:spPr>
          <a:xfrm>
            <a:off x="6300786" y="5127169"/>
            <a:ext cx="6098720" cy="646331"/>
          </a:xfrm>
          <a:prstGeom prst="rect">
            <a:avLst/>
          </a:prstGeom>
          <a:noFill/>
        </p:spPr>
        <p:txBody>
          <a:bodyPr wrap="square">
            <a:spAutoFit/>
          </a:bodyPr>
          <a:lstStyle/>
          <a:p>
            <a:r>
              <a:rPr lang="en-IN" b="0" i="1" dirty="0">
                <a:solidFill>
                  <a:srgbClr val="6D6D6D"/>
                </a:solidFill>
                <a:effectLst/>
                <a:latin typeface="Tahoma" panose="020B0604030504040204" pitchFamily="34" charset="0"/>
              </a:rPr>
              <a:t>The Dancing Girl of </a:t>
            </a:r>
            <a:r>
              <a:rPr lang="en-IN" b="0" i="1" dirty="0" err="1">
                <a:solidFill>
                  <a:srgbClr val="6D6D6D"/>
                </a:solidFill>
                <a:effectLst/>
                <a:latin typeface="Tahoma" panose="020B0604030504040204" pitchFamily="34" charset="0"/>
              </a:rPr>
              <a:t>Mohenjo-daro</a:t>
            </a:r>
            <a:r>
              <a:rPr lang="en-IN" b="0" i="1" dirty="0">
                <a:solidFill>
                  <a:srgbClr val="6D6D6D"/>
                </a:solidFill>
                <a:effectLst/>
                <a:latin typeface="Tahoma" panose="020B0604030504040204" pitchFamily="34" charset="0"/>
              </a:rPr>
              <a:t> and a postcard of a Dancing Girl of Jaipur from 1905</a:t>
            </a:r>
            <a:endParaRPr lang="en-US" dirty="0"/>
          </a:p>
        </p:txBody>
      </p:sp>
      <p:sp>
        <p:nvSpPr>
          <p:cNvPr id="7" name="TextBox 6">
            <a:extLst>
              <a:ext uri="{FF2B5EF4-FFF2-40B4-BE49-F238E27FC236}">
                <a16:creationId xmlns:a16="http://schemas.microsoft.com/office/drawing/2014/main" id="{23D49017-AE0D-C84E-B61A-3C4A56A13C6A}"/>
              </a:ext>
            </a:extLst>
          </p:cNvPr>
          <p:cNvSpPr txBox="1"/>
          <p:nvPr/>
        </p:nvSpPr>
        <p:spPr>
          <a:xfrm>
            <a:off x="9350146" y="6327498"/>
            <a:ext cx="6201696" cy="276999"/>
          </a:xfrm>
          <a:prstGeom prst="rect">
            <a:avLst/>
          </a:prstGeom>
          <a:noFill/>
        </p:spPr>
        <p:txBody>
          <a:bodyPr wrap="square">
            <a:spAutoFit/>
          </a:bodyPr>
          <a:lstStyle/>
          <a:p>
            <a:r>
              <a:rPr lang="en-US" sz="1200" dirty="0"/>
              <a:t>https://</a:t>
            </a:r>
            <a:r>
              <a:rPr lang="en-US" sz="1200" dirty="0" err="1"/>
              <a:t>jameelcentre.ashmolean.org</a:t>
            </a:r>
            <a:r>
              <a:rPr lang="en-US" sz="1200" dirty="0"/>
              <a:t>/</a:t>
            </a:r>
          </a:p>
        </p:txBody>
      </p:sp>
    </p:spTree>
    <p:extLst>
      <p:ext uri="{BB962C8B-B14F-4D97-AF65-F5344CB8AC3E}">
        <p14:creationId xmlns:p14="http://schemas.microsoft.com/office/powerpoint/2010/main" val="2109590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311FF5-ACA6-6845-B080-EC49C2ED6CAF}"/>
              </a:ext>
            </a:extLst>
          </p:cNvPr>
          <p:cNvPicPr>
            <a:picLocks noChangeAspect="1"/>
          </p:cNvPicPr>
          <p:nvPr/>
        </p:nvPicPr>
        <p:blipFill>
          <a:blip r:embed="rId2"/>
          <a:stretch>
            <a:fillRect/>
          </a:stretch>
        </p:blipFill>
        <p:spPr>
          <a:xfrm>
            <a:off x="1593850" y="25400"/>
            <a:ext cx="9004300" cy="6807200"/>
          </a:xfrm>
          <a:prstGeom prst="rect">
            <a:avLst/>
          </a:prstGeom>
        </p:spPr>
      </p:pic>
      <p:sp>
        <p:nvSpPr>
          <p:cNvPr id="3" name="TextBox 2">
            <a:extLst>
              <a:ext uri="{FF2B5EF4-FFF2-40B4-BE49-F238E27FC236}">
                <a16:creationId xmlns:a16="http://schemas.microsoft.com/office/drawing/2014/main" id="{B38DC978-F024-394E-A8F8-0AD0517608F9}"/>
              </a:ext>
            </a:extLst>
          </p:cNvPr>
          <p:cNvSpPr txBox="1"/>
          <p:nvPr/>
        </p:nvSpPr>
        <p:spPr>
          <a:xfrm>
            <a:off x="9350146" y="6327498"/>
            <a:ext cx="6201696" cy="276999"/>
          </a:xfrm>
          <a:prstGeom prst="rect">
            <a:avLst/>
          </a:prstGeom>
          <a:noFill/>
        </p:spPr>
        <p:txBody>
          <a:bodyPr wrap="square">
            <a:spAutoFit/>
          </a:bodyPr>
          <a:lstStyle/>
          <a:p>
            <a:r>
              <a:rPr lang="en-US" sz="1200" dirty="0"/>
              <a:t>https://</a:t>
            </a:r>
            <a:r>
              <a:rPr lang="en-US" sz="1200" dirty="0" err="1"/>
              <a:t>jameelcentre.ashmolean.org</a:t>
            </a:r>
            <a:r>
              <a:rPr lang="en-US" sz="1200" dirty="0"/>
              <a:t>/</a:t>
            </a:r>
          </a:p>
        </p:txBody>
      </p:sp>
    </p:spTree>
    <p:extLst>
      <p:ext uri="{BB962C8B-B14F-4D97-AF65-F5344CB8AC3E}">
        <p14:creationId xmlns:p14="http://schemas.microsoft.com/office/powerpoint/2010/main" val="413270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217F28-A1FA-5142-8DD3-795382AB6285}"/>
              </a:ext>
            </a:extLst>
          </p:cNvPr>
          <p:cNvPicPr>
            <a:picLocks noChangeAspect="1"/>
          </p:cNvPicPr>
          <p:nvPr/>
        </p:nvPicPr>
        <p:blipFill>
          <a:blip r:embed="rId2"/>
          <a:stretch>
            <a:fillRect/>
          </a:stretch>
        </p:blipFill>
        <p:spPr>
          <a:xfrm>
            <a:off x="2358177" y="0"/>
            <a:ext cx="7475646" cy="6858000"/>
          </a:xfrm>
          <a:prstGeom prst="rect">
            <a:avLst/>
          </a:prstGeom>
        </p:spPr>
      </p:pic>
      <p:sp>
        <p:nvSpPr>
          <p:cNvPr id="3" name="TextBox 2">
            <a:extLst>
              <a:ext uri="{FF2B5EF4-FFF2-40B4-BE49-F238E27FC236}">
                <a16:creationId xmlns:a16="http://schemas.microsoft.com/office/drawing/2014/main" id="{0F6FBA91-0E40-5F4B-9460-B2345F739C16}"/>
              </a:ext>
            </a:extLst>
          </p:cNvPr>
          <p:cNvSpPr txBox="1"/>
          <p:nvPr/>
        </p:nvSpPr>
        <p:spPr>
          <a:xfrm>
            <a:off x="9350146" y="6327498"/>
            <a:ext cx="6201696" cy="276999"/>
          </a:xfrm>
          <a:prstGeom prst="rect">
            <a:avLst/>
          </a:prstGeom>
          <a:noFill/>
        </p:spPr>
        <p:txBody>
          <a:bodyPr wrap="square">
            <a:spAutoFit/>
          </a:bodyPr>
          <a:lstStyle/>
          <a:p>
            <a:r>
              <a:rPr lang="en-US" sz="1200" dirty="0"/>
              <a:t>https://</a:t>
            </a:r>
            <a:r>
              <a:rPr lang="en-US" sz="1200" dirty="0" err="1"/>
              <a:t>jameelcentre.ashmolean.org</a:t>
            </a:r>
            <a:r>
              <a:rPr lang="en-US" sz="1200" dirty="0"/>
              <a:t>/</a:t>
            </a:r>
          </a:p>
        </p:txBody>
      </p:sp>
    </p:spTree>
    <p:extLst>
      <p:ext uri="{BB962C8B-B14F-4D97-AF65-F5344CB8AC3E}">
        <p14:creationId xmlns:p14="http://schemas.microsoft.com/office/powerpoint/2010/main" val="2827756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Yagya Mandap base and partition for placement of pillars and Valliya.... |  Download Scientific Diagram">
            <a:extLst>
              <a:ext uri="{FF2B5EF4-FFF2-40B4-BE49-F238E27FC236}">
                <a16:creationId xmlns:a16="http://schemas.microsoft.com/office/drawing/2014/main" id="{8951A745-9850-AA40-8E2B-B5FC7FFA51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5174" y="1884107"/>
            <a:ext cx="5643613" cy="353223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Basic of Yantra Shapes. Top Panel shows symbol and significance of... |  Download Scientific Diagram">
            <a:extLst>
              <a:ext uri="{FF2B5EF4-FFF2-40B4-BE49-F238E27FC236}">
                <a16:creationId xmlns:a16="http://schemas.microsoft.com/office/drawing/2014/main" id="{DE48E185-2B39-D94C-9453-096385CBA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763" y="376395"/>
            <a:ext cx="3550517" cy="490352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orshiping Yantras at ₹ 499/piece | Vastu Yantras in Thiruvananthapuram |  ID: 8971662212">
            <a:extLst>
              <a:ext uri="{FF2B5EF4-FFF2-40B4-BE49-F238E27FC236}">
                <a16:creationId xmlns:a16="http://schemas.microsoft.com/office/drawing/2014/main" id="{7A777305-4D99-3844-9594-70B6698D2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0878" y="376395"/>
            <a:ext cx="2831380" cy="28313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3B0083-DE30-8A4F-95A1-0BF1E6A27998}"/>
              </a:ext>
            </a:extLst>
          </p:cNvPr>
          <p:cNvSpPr txBox="1"/>
          <p:nvPr/>
        </p:nvSpPr>
        <p:spPr>
          <a:xfrm>
            <a:off x="6941161" y="5543526"/>
            <a:ext cx="4837626" cy="415498"/>
          </a:xfrm>
          <a:prstGeom prst="rect">
            <a:avLst/>
          </a:prstGeom>
          <a:noFill/>
        </p:spPr>
        <p:txBody>
          <a:bodyPr wrap="square">
            <a:spAutoFit/>
          </a:bodyPr>
          <a:lstStyle/>
          <a:p>
            <a:r>
              <a:rPr lang="en-IN" sz="1050" b="0" i="0" dirty="0">
                <a:solidFill>
                  <a:srgbClr val="222222"/>
                </a:solidFill>
                <a:effectLst/>
                <a:latin typeface="Arial" panose="020B0604020202020204" pitchFamily="34" charset="0"/>
              </a:rPr>
              <a:t>Chandel, Ekta. "Mathematical and Scriptural Aspect of </a:t>
            </a:r>
            <a:r>
              <a:rPr lang="en-IN" sz="1050" b="0" i="0" dirty="0" err="1">
                <a:solidFill>
                  <a:srgbClr val="222222"/>
                </a:solidFill>
                <a:effectLst/>
                <a:latin typeface="Arial" panose="020B0604020202020204" pitchFamily="34" charset="0"/>
              </a:rPr>
              <a:t>Yagya</a:t>
            </a:r>
            <a:r>
              <a:rPr lang="en-IN" sz="1050" b="0" i="0" dirty="0">
                <a:solidFill>
                  <a:srgbClr val="222222"/>
                </a:solidFill>
                <a:effectLst/>
                <a:latin typeface="Arial" panose="020B0604020202020204" pitchFamily="34" charset="0"/>
              </a:rPr>
              <a:t> Mandap Construction." </a:t>
            </a:r>
            <a:r>
              <a:rPr lang="en-IN" sz="1050" b="0" i="1" dirty="0">
                <a:solidFill>
                  <a:srgbClr val="222222"/>
                </a:solidFill>
                <a:effectLst/>
                <a:latin typeface="Arial" panose="020B0604020202020204" pitchFamily="34" charset="0"/>
              </a:rPr>
              <a:t>Interdisciplinary Journal of </a:t>
            </a:r>
            <a:r>
              <a:rPr lang="en-IN" sz="1050" b="0" i="1" dirty="0" err="1">
                <a:solidFill>
                  <a:srgbClr val="222222"/>
                </a:solidFill>
                <a:effectLst/>
                <a:latin typeface="Arial" panose="020B0604020202020204" pitchFamily="34" charset="0"/>
              </a:rPr>
              <a:t>Yagya</a:t>
            </a:r>
            <a:r>
              <a:rPr lang="en-IN" sz="1050" b="0" i="1" dirty="0">
                <a:solidFill>
                  <a:srgbClr val="222222"/>
                </a:solidFill>
                <a:effectLst/>
                <a:latin typeface="Arial" panose="020B0604020202020204" pitchFamily="34" charset="0"/>
              </a:rPr>
              <a:t> Research</a:t>
            </a:r>
            <a:r>
              <a:rPr lang="en-IN" sz="1050" b="0" i="0" dirty="0">
                <a:solidFill>
                  <a:srgbClr val="222222"/>
                </a:solidFill>
                <a:effectLst/>
                <a:latin typeface="Arial" panose="020B0604020202020204" pitchFamily="34" charset="0"/>
              </a:rPr>
              <a:t> 5.1 (2022): 20-29.</a:t>
            </a:r>
            <a:endParaRPr lang="en-US" sz="1050" dirty="0"/>
          </a:p>
        </p:txBody>
      </p:sp>
      <p:sp>
        <p:nvSpPr>
          <p:cNvPr id="6" name="TextBox 5">
            <a:extLst>
              <a:ext uri="{FF2B5EF4-FFF2-40B4-BE49-F238E27FC236}">
                <a16:creationId xmlns:a16="http://schemas.microsoft.com/office/drawing/2014/main" id="{5DBB28F8-54B2-AB4A-934C-F917D017B4F9}"/>
              </a:ext>
            </a:extLst>
          </p:cNvPr>
          <p:cNvSpPr txBox="1"/>
          <p:nvPr/>
        </p:nvSpPr>
        <p:spPr>
          <a:xfrm>
            <a:off x="294763" y="5416345"/>
            <a:ext cx="1342291" cy="369332"/>
          </a:xfrm>
          <a:prstGeom prst="rect">
            <a:avLst/>
          </a:prstGeom>
          <a:noFill/>
        </p:spPr>
        <p:txBody>
          <a:bodyPr wrap="none" rtlCol="0">
            <a:spAutoFit/>
          </a:bodyPr>
          <a:lstStyle/>
          <a:p>
            <a:r>
              <a:rPr lang="en-US" dirty="0"/>
              <a:t>Iconography</a:t>
            </a:r>
          </a:p>
        </p:txBody>
      </p:sp>
    </p:spTree>
    <p:extLst>
      <p:ext uri="{BB962C8B-B14F-4D97-AF65-F5344CB8AC3E}">
        <p14:creationId xmlns:p14="http://schemas.microsoft.com/office/powerpoint/2010/main" val="3144055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69903E-3786-964A-86CF-274FF4BC23FC}"/>
              </a:ext>
            </a:extLst>
          </p:cNvPr>
          <p:cNvPicPr>
            <a:picLocks noChangeAspect="1"/>
          </p:cNvPicPr>
          <p:nvPr/>
        </p:nvPicPr>
        <p:blipFill>
          <a:blip r:embed="rId2"/>
          <a:stretch>
            <a:fillRect/>
          </a:stretch>
        </p:blipFill>
        <p:spPr>
          <a:xfrm>
            <a:off x="0" y="903340"/>
            <a:ext cx="5052215" cy="4011560"/>
          </a:xfrm>
          <a:prstGeom prst="rect">
            <a:avLst/>
          </a:prstGeom>
        </p:spPr>
      </p:pic>
      <p:pic>
        <p:nvPicPr>
          <p:cNvPr id="5" name="Picture 4">
            <a:extLst>
              <a:ext uri="{FF2B5EF4-FFF2-40B4-BE49-F238E27FC236}">
                <a16:creationId xmlns:a16="http://schemas.microsoft.com/office/drawing/2014/main" id="{801A3C86-AB75-E94C-9D5F-3D4C3761A105}"/>
              </a:ext>
            </a:extLst>
          </p:cNvPr>
          <p:cNvPicPr>
            <a:picLocks noChangeAspect="1"/>
          </p:cNvPicPr>
          <p:nvPr/>
        </p:nvPicPr>
        <p:blipFill>
          <a:blip r:embed="rId3"/>
          <a:stretch>
            <a:fillRect/>
          </a:stretch>
        </p:blipFill>
        <p:spPr>
          <a:xfrm>
            <a:off x="4670837" y="457200"/>
            <a:ext cx="7139244" cy="2274979"/>
          </a:xfrm>
          <a:prstGeom prst="rect">
            <a:avLst/>
          </a:prstGeom>
        </p:spPr>
      </p:pic>
      <p:pic>
        <p:nvPicPr>
          <p:cNvPr id="6" name="Picture 5">
            <a:extLst>
              <a:ext uri="{FF2B5EF4-FFF2-40B4-BE49-F238E27FC236}">
                <a16:creationId xmlns:a16="http://schemas.microsoft.com/office/drawing/2014/main" id="{0A429589-33A9-934D-9E0A-84A561776675}"/>
              </a:ext>
            </a:extLst>
          </p:cNvPr>
          <p:cNvPicPr>
            <a:picLocks noChangeAspect="1"/>
          </p:cNvPicPr>
          <p:nvPr/>
        </p:nvPicPr>
        <p:blipFill>
          <a:blip r:embed="rId4"/>
          <a:stretch>
            <a:fillRect/>
          </a:stretch>
        </p:blipFill>
        <p:spPr>
          <a:xfrm>
            <a:off x="4875881" y="3429000"/>
            <a:ext cx="6934200" cy="2971800"/>
          </a:xfrm>
          <a:prstGeom prst="rect">
            <a:avLst/>
          </a:prstGeom>
        </p:spPr>
      </p:pic>
      <p:sp>
        <p:nvSpPr>
          <p:cNvPr id="8" name="TextBox 7">
            <a:extLst>
              <a:ext uri="{FF2B5EF4-FFF2-40B4-BE49-F238E27FC236}">
                <a16:creationId xmlns:a16="http://schemas.microsoft.com/office/drawing/2014/main" id="{AED7D259-52C8-9147-8EE7-B4321C3F6558}"/>
              </a:ext>
            </a:extLst>
          </p:cNvPr>
          <p:cNvSpPr txBox="1"/>
          <p:nvPr/>
        </p:nvSpPr>
        <p:spPr>
          <a:xfrm>
            <a:off x="173294" y="5954660"/>
            <a:ext cx="4221725" cy="769441"/>
          </a:xfrm>
          <a:prstGeom prst="rect">
            <a:avLst/>
          </a:prstGeom>
          <a:noFill/>
        </p:spPr>
        <p:txBody>
          <a:bodyPr wrap="square">
            <a:spAutoFit/>
          </a:bodyPr>
          <a:lstStyle/>
          <a:p>
            <a:r>
              <a:rPr lang="en-IN" sz="1100" b="0" i="0" dirty="0">
                <a:solidFill>
                  <a:srgbClr val="222222"/>
                </a:solidFill>
                <a:effectLst/>
                <a:latin typeface="Arial" panose="020B0604020202020204" pitchFamily="34" charset="0"/>
              </a:rPr>
              <a:t>Srivastava, Abhishek, and </a:t>
            </a:r>
            <a:r>
              <a:rPr lang="en-IN" sz="1100" b="0" i="0" dirty="0" err="1">
                <a:solidFill>
                  <a:srgbClr val="222222"/>
                </a:solidFill>
                <a:effectLst/>
                <a:latin typeface="Arial" panose="020B0604020202020204" pitchFamily="34" charset="0"/>
              </a:rPr>
              <a:t>Sonal</a:t>
            </a:r>
            <a:r>
              <a:rPr lang="en-IN" sz="1100" b="0" i="0" dirty="0">
                <a:solidFill>
                  <a:srgbClr val="222222"/>
                </a:solidFill>
                <a:effectLst/>
                <a:latin typeface="Arial" panose="020B0604020202020204" pitchFamily="34" charset="0"/>
              </a:rPr>
              <a:t> </a:t>
            </a:r>
            <a:r>
              <a:rPr lang="en-IN" sz="1100" b="0" i="0" dirty="0" err="1">
                <a:solidFill>
                  <a:srgbClr val="222222"/>
                </a:solidFill>
                <a:effectLst/>
                <a:latin typeface="Arial" panose="020B0604020202020204" pitchFamily="34" charset="0"/>
              </a:rPr>
              <a:t>Atreya</a:t>
            </a:r>
            <a:r>
              <a:rPr lang="en-IN" sz="1100" b="0" i="0" dirty="0">
                <a:solidFill>
                  <a:srgbClr val="222222"/>
                </a:solidFill>
                <a:effectLst/>
                <a:latin typeface="Arial" panose="020B0604020202020204" pitchFamily="34" charset="0"/>
              </a:rPr>
              <a:t>. "Does the ancient Indian practice of </a:t>
            </a:r>
            <a:r>
              <a:rPr lang="en-IN" sz="1100" b="0" i="0" dirty="0" err="1">
                <a:solidFill>
                  <a:srgbClr val="222222"/>
                </a:solidFill>
                <a:effectLst/>
                <a:latin typeface="Arial" panose="020B0604020202020204" pitchFamily="34" charset="0"/>
              </a:rPr>
              <a:t>Yagya</a:t>
            </a:r>
            <a:r>
              <a:rPr lang="en-IN" sz="1100" b="0" i="0" dirty="0">
                <a:solidFill>
                  <a:srgbClr val="222222"/>
                </a:solidFill>
                <a:effectLst/>
                <a:latin typeface="Arial" panose="020B0604020202020204" pitchFamily="34" charset="0"/>
              </a:rPr>
              <a:t> reflect some critical product design attributes? A Designer’s perspective." </a:t>
            </a:r>
            <a:r>
              <a:rPr lang="en-IN" sz="1100" b="0" i="1" dirty="0">
                <a:solidFill>
                  <a:srgbClr val="222222"/>
                </a:solidFill>
                <a:effectLst/>
                <a:latin typeface="Arial" panose="020B0604020202020204" pitchFamily="34" charset="0"/>
              </a:rPr>
              <a:t>Interdisciplinary Journal of </a:t>
            </a:r>
            <a:r>
              <a:rPr lang="en-IN" sz="1100" b="0" i="1" dirty="0" err="1">
                <a:solidFill>
                  <a:srgbClr val="222222"/>
                </a:solidFill>
                <a:effectLst/>
                <a:latin typeface="Arial" panose="020B0604020202020204" pitchFamily="34" charset="0"/>
              </a:rPr>
              <a:t>Yagya</a:t>
            </a:r>
            <a:r>
              <a:rPr lang="en-IN" sz="1100" b="0" i="1" dirty="0">
                <a:solidFill>
                  <a:srgbClr val="222222"/>
                </a:solidFill>
                <a:effectLst/>
                <a:latin typeface="Arial" panose="020B0604020202020204" pitchFamily="34" charset="0"/>
              </a:rPr>
              <a:t> Research</a:t>
            </a:r>
            <a:r>
              <a:rPr lang="en-IN" sz="1100" b="0" i="0" dirty="0">
                <a:solidFill>
                  <a:srgbClr val="222222"/>
                </a:solidFill>
                <a:effectLst/>
                <a:latin typeface="Arial" panose="020B0604020202020204" pitchFamily="34" charset="0"/>
              </a:rPr>
              <a:t> 6.2 (2023): 12-20.</a:t>
            </a:r>
            <a:endParaRPr lang="en-US" sz="1100" dirty="0"/>
          </a:p>
        </p:txBody>
      </p:sp>
    </p:spTree>
    <p:extLst>
      <p:ext uri="{BB962C8B-B14F-4D97-AF65-F5344CB8AC3E}">
        <p14:creationId xmlns:p14="http://schemas.microsoft.com/office/powerpoint/2010/main" val="4229381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E3941CA-C52E-2F45-ACAD-999C10D7E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161" y="1768577"/>
            <a:ext cx="3320845" cy="332084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ay and Charles Eames - Possibilities of Porosity">
            <a:extLst>
              <a:ext uri="{FF2B5EF4-FFF2-40B4-BE49-F238E27FC236}">
                <a16:creationId xmlns:a16="http://schemas.microsoft.com/office/drawing/2014/main" id="{B82ADC23-A0B3-6547-BE6A-7CF3C7BCE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193" y="354093"/>
            <a:ext cx="6076999" cy="5894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802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745DC6-4B16-AD41-907B-F9293A244774}"/>
              </a:ext>
            </a:extLst>
          </p:cNvPr>
          <p:cNvSpPr txBox="1"/>
          <p:nvPr/>
        </p:nvSpPr>
        <p:spPr>
          <a:xfrm>
            <a:off x="720214" y="1076632"/>
            <a:ext cx="10456606" cy="5078313"/>
          </a:xfrm>
          <a:prstGeom prst="rect">
            <a:avLst/>
          </a:prstGeom>
          <a:noFill/>
        </p:spPr>
        <p:txBody>
          <a:bodyPr wrap="square">
            <a:spAutoFit/>
          </a:bodyPr>
          <a:lstStyle/>
          <a:p>
            <a:pPr algn="l"/>
            <a:r>
              <a:rPr lang="en-IN" b="1" i="0" dirty="0">
                <a:solidFill>
                  <a:schemeClr val="tx1">
                    <a:lumMod val="65000"/>
                    <a:lumOff val="35000"/>
                  </a:schemeClr>
                </a:solidFill>
                <a:effectLst/>
                <a:latin typeface="Rockwell" panose="02060603020205020403" pitchFamily="18" charset="77"/>
              </a:rPr>
              <a:t>“A simple vessel of everyday use, stands out as perhaps the greatest, the most beautiful. (…) But how would one go about designing a lota? First, one would have to shut out all preconceived ideas on the subject and then begin to consider factor after factor:</a:t>
            </a:r>
          </a:p>
          <a:p>
            <a:pPr algn="l"/>
            <a:endParaRPr lang="en-IN" b="0" i="0" dirty="0">
              <a:solidFill>
                <a:srgbClr val="000000"/>
              </a:solidFill>
              <a:effectLst/>
              <a:latin typeface="Rockwell" panose="02060603020205020403" pitchFamily="18" charset="77"/>
            </a:endParaRPr>
          </a:p>
          <a:p>
            <a:pPr algn="l"/>
            <a:r>
              <a:rPr lang="en-IN" b="0" i="0" dirty="0">
                <a:solidFill>
                  <a:srgbClr val="000000"/>
                </a:solidFill>
                <a:effectLst/>
                <a:latin typeface="Rockwell" panose="02060603020205020403" pitchFamily="18" charset="77"/>
              </a:rPr>
              <a:t>The optimum amount of liquid to be fetched, carried, poured and stored in a prescribed set of circumstances.</a:t>
            </a:r>
          </a:p>
          <a:p>
            <a:pPr algn="l"/>
            <a:r>
              <a:rPr lang="en-IN" b="0" i="0" dirty="0">
                <a:solidFill>
                  <a:srgbClr val="000000"/>
                </a:solidFill>
                <a:effectLst/>
                <a:latin typeface="Rockwell" panose="02060603020205020403" pitchFamily="18" charset="77"/>
              </a:rPr>
              <a:t>The size and strength and gender of the hands (if hands) that would manipulate it.</a:t>
            </a:r>
          </a:p>
          <a:p>
            <a:pPr algn="l"/>
            <a:r>
              <a:rPr lang="en-IN" b="0" i="0" dirty="0">
                <a:solidFill>
                  <a:srgbClr val="000000"/>
                </a:solidFill>
                <a:effectLst/>
                <a:latin typeface="Rockwell" panose="02060603020205020403" pitchFamily="18" charset="77"/>
              </a:rPr>
              <a:t>The way it is to be transported: head, hip, hand, basket or cart.</a:t>
            </a:r>
          </a:p>
          <a:p>
            <a:pPr algn="l"/>
            <a:endParaRPr lang="en-IN" b="0" i="0" dirty="0">
              <a:solidFill>
                <a:srgbClr val="000000"/>
              </a:solidFill>
              <a:effectLst/>
              <a:latin typeface="Rockwell" panose="02060603020205020403" pitchFamily="18" charset="77"/>
            </a:endParaRPr>
          </a:p>
          <a:p>
            <a:pPr algn="l"/>
            <a:r>
              <a:rPr lang="en-IN" b="0" i="0" dirty="0">
                <a:solidFill>
                  <a:srgbClr val="000000"/>
                </a:solidFill>
                <a:effectLst/>
                <a:latin typeface="Rockwell" panose="02060603020205020403" pitchFamily="18" charset="77"/>
              </a:rPr>
              <a:t>The balance, the </a:t>
            </a:r>
            <a:r>
              <a:rPr lang="en-IN" b="0" i="0" dirty="0" err="1">
                <a:solidFill>
                  <a:srgbClr val="000000"/>
                </a:solidFill>
                <a:effectLst/>
                <a:latin typeface="Rockwell" panose="02060603020205020403" pitchFamily="18" charset="77"/>
              </a:rPr>
              <a:t>center</a:t>
            </a:r>
            <a:r>
              <a:rPr lang="en-IN" b="0" i="0" dirty="0">
                <a:solidFill>
                  <a:srgbClr val="000000"/>
                </a:solidFill>
                <a:effectLst/>
                <a:latin typeface="Rockwell" panose="02060603020205020403" pitchFamily="18" charset="77"/>
              </a:rPr>
              <a:t> of gravity, when empty, when full, its balance when rotated for pouring.</a:t>
            </a:r>
          </a:p>
          <a:p>
            <a:pPr algn="l"/>
            <a:r>
              <a:rPr lang="en-IN" b="0" i="0" dirty="0">
                <a:solidFill>
                  <a:srgbClr val="000000"/>
                </a:solidFill>
                <a:effectLst/>
                <a:latin typeface="Rockwell" panose="02060603020205020403" pitchFamily="18" charset="77"/>
              </a:rPr>
              <a:t>The fluid dynamics of the problem not only when pouring but when filling and cleaning, and under the complicated motions of head carrying—slow and fast.</a:t>
            </a:r>
          </a:p>
          <a:p>
            <a:pPr algn="l"/>
            <a:endParaRPr lang="en-IN" b="0" i="0" dirty="0">
              <a:solidFill>
                <a:srgbClr val="000000"/>
              </a:solidFill>
              <a:effectLst/>
              <a:latin typeface="Rockwell" panose="02060603020205020403" pitchFamily="18" charset="77"/>
            </a:endParaRPr>
          </a:p>
          <a:p>
            <a:pPr algn="l"/>
            <a:r>
              <a:rPr lang="en-IN" b="0" i="0" dirty="0">
                <a:solidFill>
                  <a:srgbClr val="000000"/>
                </a:solidFill>
                <a:effectLst/>
                <a:latin typeface="Rockwell" panose="02060603020205020403" pitchFamily="18" charset="77"/>
              </a:rPr>
              <a:t>Its sculpture as it fits the palm of the hand, the curve of the hip.</a:t>
            </a:r>
          </a:p>
          <a:p>
            <a:pPr algn="l"/>
            <a:r>
              <a:rPr lang="en-IN" b="0" i="0" dirty="0">
                <a:solidFill>
                  <a:srgbClr val="000000"/>
                </a:solidFill>
                <a:effectLst/>
                <a:latin typeface="Rockwell" panose="02060603020205020403" pitchFamily="18" charset="77"/>
              </a:rPr>
              <a:t>Its sculpture as complement to the rhythmic motion of walking or a static post at the well.</a:t>
            </a:r>
          </a:p>
          <a:p>
            <a:pPr algn="l"/>
            <a:r>
              <a:rPr lang="en-IN" b="0" i="0" dirty="0">
                <a:solidFill>
                  <a:srgbClr val="000000"/>
                </a:solidFill>
                <a:effectLst/>
                <a:latin typeface="Rockwell" panose="02060603020205020403" pitchFamily="18" charset="77"/>
              </a:rPr>
              <a:t>The relation of opening to volume in terms of storage uses—and objects other than liquid</a:t>
            </a:r>
          </a:p>
          <a:p>
            <a:pPr algn="l"/>
            <a:r>
              <a:rPr lang="en-IN" b="0" i="0" dirty="0">
                <a:solidFill>
                  <a:srgbClr val="000000"/>
                </a:solidFill>
                <a:effectLst/>
                <a:latin typeface="Rockwell" panose="02060603020205020403" pitchFamily="18" charset="77"/>
              </a:rPr>
              <a:t>The size of the opening and inner contour in terms of cleaning.</a:t>
            </a:r>
          </a:p>
          <a:p>
            <a:pPr algn="l"/>
            <a:r>
              <a:rPr lang="en-IN" b="0" i="0" dirty="0">
                <a:solidFill>
                  <a:srgbClr val="000000"/>
                </a:solidFill>
                <a:effectLst/>
                <a:latin typeface="Rockwell" panose="02060603020205020403" pitchFamily="18" charset="77"/>
              </a:rPr>
              <a:t>The texture inside and out in terms of cleaning and feeling.</a:t>
            </a:r>
          </a:p>
        </p:txBody>
      </p:sp>
    </p:spTree>
    <p:extLst>
      <p:ext uri="{BB962C8B-B14F-4D97-AF65-F5344CB8AC3E}">
        <p14:creationId xmlns:p14="http://schemas.microsoft.com/office/powerpoint/2010/main" val="4085734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745DC6-4B16-AD41-907B-F9293A244774}"/>
              </a:ext>
            </a:extLst>
          </p:cNvPr>
          <p:cNvSpPr txBox="1"/>
          <p:nvPr/>
        </p:nvSpPr>
        <p:spPr>
          <a:xfrm>
            <a:off x="720214" y="1076632"/>
            <a:ext cx="10456606" cy="4247317"/>
          </a:xfrm>
          <a:prstGeom prst="rect">
            <a:avLst/>
          </a:prstGeom>
          <a:noFill/>
        </p:spPr>
        <p:txBody>
          <a:bodyPr wrap="square">
            <a:spAutoFit/>
          </a:bodyPr>
          <a:lstStyle/>
          <a:p>
            <a:pPr algn="l"/>
            <a:r>
              <a:rPr lang="en-IN" b="0" i="0" dirty="0">
                <a:solidFill>
                  <a:srgbClr val="000000"/>
                </a:solidFill>
                <a:effectLst/>
                <a:latin typeface="Rockwell" panose="02060603020205020403" pitchFamily="18" charset="77"/>
              </a:rPr>
              <a:t>Heat transfer—can it be grasped if the liquid is hot?</a:t>
            </a:r>
          </a:p>
          <a:p>
            <a:pPr algn="l"/>
            <a:r>
              <a:rPr lang="en-IN" b="0" i="0" dirty="0">
                <a:solidFill>
                  <a:srgbClr val="000000"/>
                </a:solidFill>
                <a:effectLst/>
                <a:latin typeface="Rockwell" panose="02060603020205020403" pitchFamily="18" charset="77"/>
              </a:rPr>
              <a:t>How pleasant does it feel, eyes closed, eyes open?</a:t>
            </a:r>
          </a:p>
          <a:p>
            <a:pPr algn="l"/>
            <a:r>
              <a:rPr lang="en-IN" b="0" i="0" dirty="0">
                <a:solidFill>
                  <a:srgbClr val="000000"/>
                </a:solidFill>
                <a:effectLst/>
                <a:latin typeface="Rockwell" panose="02060603020205020403" pitchFamily="18" charset="77"/>
              </a:rPr>
              <a:t>How pleasant does it sound, when it strikes another vessel, is set down on ground or stone, empty or full—or being poured into?</a:t>
            </a:r>
          </a:p>
          <a:p>
            <a:pPr algn="l"/>
            <a:endParaRPr lang="en-IN" b="0" i="0" dirty="0">
              <a:solidFill>
                <a:srgbClr val="000000"/>
              </a:solidFill>
              <a:effectLst/>
              <a:latin typeface="Rockwell" panose="02060603020205020403" pitchFamily="18" charset="77"/>
            </a:endParaRPr>
          </a:p>
          <a:p>
            <a:pPr algn="l"/>
            <a:r>
              <a:rPr lang="en-IN" b="0" i="0" dirty="0">
                <a:solidFill>
                  <a:srgbClr val="000000"/>
                </a:solidFill>
                <a:effectLst/>
                <a:latin typeface="Rockwell" panose="02060603020205020403" pitchFamily="18" charset="77"/>
              </a:rPr>
              <a:t>What is the possible material?</a:t>
            </a:r>
          </a:p>
          <a:p>
            <a:pPr algn="l"/>
            <a:r>
              <a:rPr lang="en-IN" b="0" i="0" dirty="0">
                <a:solidFill>
                  <a:srgbClr val="000000"/>
                </a:solidFill>
                <a:effectLst/>
                <a:latin typeface="Rockwell" panose="02060603020205020403" pitchFamily="18" charset="77"/>
              </a:rPr>
              <a:t>What is its cost in terms of working?</a:t>
            </a:r>
          </a:p>
          <a:p>
            <a:pPr algn="l"/>
            <a:r>
              <a:rPr lang="en-IN" b="0" i="0" dirty="0">
                <a:solidFill>
                  <a:srgbClr val="000000"/>
                </a:solidFill>
                <a:effectLst/>
                <a:latin typeface="Rockwell" panose="02060603020205020403" pitchFamily="18" charset="77"/>
              </a:rPr>
              <a:t>What is its cost in terms of ultimate service?</a:t>
            </a:r>
          </a:p>
          <a:p>
            <a:pPr algn="l"/>
            <a:r>
              <a:rPr lang="en-IN" b="0" i="0" dirty="0">
                <a:solidFill>
                  <a:srgbClr val="000000"/>
                </a:solidFill>
                <a:effectLst/>
                <a:latin typeface="Rockwell" panose="02060603020205020403" pitchFamily="18" charset="77"/>
              </a:rPr>
              <a:t>What kind of an investment does the material provide as product, as salvage?</a:t>
            </a:r>
          </a:p>
          <a:p>
            <a:pPr algn="l"/>
            <a:endParaRPr lang="en-IN" b="0" i="0" dirty="0">
              <a:solidFill>
                <a:srgbClr val="000000"/>
              </a:solidFill>
              <a:effectLst/>
              <a:latin typeface="Rockwell" panose="02060603020205020403" pitchFamily="18" charset="77"/>
            </a:endParaRPr>
          </a:p>
          <a:p>
            <a:pPr algn="l"/>
            <a:r>
              <a:rPr lang="en-IN" b="0" i="0" dirty="0">
                <a:solidFill>
                  <a:srgbClr val="000000"/>
                </a:solidFill>
                <a:effectLst/>
                <a:latin typeface="Rockwell" panose="02060603020205020403" pitchFamily="18" charset="77"/>
              </a:rPr>
              <a:t>“Of course, no one man could have possibly designed the lota. The number of combinations of factors to be considered gets to be astronomical—no one man designed the lota, but rather many men over many generations. Many individuals represented in their own way through something they may have added or may have removed or through some quality of which they were particularly aware.”</a:t>
            </a:r>
          </a:p>
        </p:txBody>
      </p:sp>
    </p:spTree>
    <p:extLst>
      <p:ext uri="{BB962C8B-B14F-4D97-AF65-F5344CB8AC3E}">
        <p14:creationId xmlns:p14="http://schemas.microsoft.com/office/powerpoint/2010/main" val="523545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945DA5-532C-A542-9DFA-F06406FE4211}"/>
              </a:ext>
            </a:extLst>
          </p:cNvPr>
          <p:cNvSpPr txBox="1">
            <a:spLocks/>
          </p:cNvSpPr>
          <p:nvPr/>
        </p:nvSpPr>
        <p:spPr>
          <a:xfrm>
            <a:off x="838200" y="2500312"/>
            <a:ext cx="9144000" cy="1209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A02F5C"/>
                </a:solidFill>
                <a:latin typeface="Rockwell" panose="02060603020205020403" pitchFamily="18" charset="77"/>
                <a:cs typeface="Kalam" panose="02000000000000000000" pitchFamily="2" charset="77"/>
              </a:rPr>
              <a:t>(Design)</a:t>
            </a:r>
            <a:r>
              <a:rPr lang="en-US" dirty="0">
                <a:latin typeface="Rockwell" panose="02060603020205020403" pitchFamily="18" charset="77"/>
                <a:cs typeface="Kalam" panose="02000000000000000000" pitchFamily="2" charset="77"/>
              </a:rPr>
              <a:t> </a:t>
            </a:r>
            <a:r>
              <a:rPr lang="en-US" dirty="0">
                <a:solidFill>
                  <a:schemeClr val="bg2">
                    <a:lumMod val="75000"/>
                  </a:schemeClr>
                </a:solidFill>
                <a:latin typeface="Rockwell" panose="02060603020205020403" pitchFamily="18" charset="77"/>
                <a:cs typeface="Kalam" panose="02000000000000000000" pitchFamily="2" charset="77"/>
              </a:rPr>
              <a:t>Research</a:t>
            </a:r>
          </a:p>
        </p:txBody>
      </p:sp>
      <p:sp>
        <p:nvSpPr>
          <p:cNvPr id="3" name="Rectangle 2">
            <a:extLst>
              <a:ext uri="{FF2B5EF4-FFF2-40B4-BE49-F238E27FC236}">
                <a16:creationId xmlns:a16="http://schemas.microsoft.com/office/drawing/2014/main" id="{18F7CB44-2DA7-1545-A4E8-8BA118E404EB}"/>
              </a:ext>
            </a:extLst>
          </p:cNvPr>
          <p:cNvSpPr/>
          <p:nvPr/>
        </p:nvSpPr>
        <p:spPr>
          <a:xfrm>
            <a:off x="6406551" y="2920483"/>
            <a:ext cx="3705924" cy="369332"/>
          </a:xfrm>
          <a:prstGeom prst="rect">
            <a:avLst/>
          </a:prstGeom>
        </p:spPr>
        <p:txBody>
          <a:bodyPr wrap="square">
            <a:spAutoFit/>
          </a:bodyPr>
          <a:lstStyle/>
          <a:p>
            <a:pPr algn="ctr"/>
            <a:r>
              <a:rPr lang="en-US" dirty="0">
                <a:latin typeface="Rockwell" panose="02060603020205020403" pitchFamily="18" charset="0"/>
              </a:rPr>
              <a:t>History &amp; Pioneers</a:t>
            </a:r>
            <a:endParaRPr lang="en-US" dirty="0"/>
          </a:p>
        </p:txBody>
      </p:sp>
    </p:spTree>
    <p:extLst>
      <p:ext uri="{BB962C8B-B14F-4D97-AF65-F5344CB8AC3E}">
        <p14:creationId xmlns:p14="http://schemas.microsoft.com/office/powerpoint/2010/main" val="3427831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undefined">
            <a:extLst>
              <a:ext uri="{FF2B5EF4-FFF2-40B4-BE49-F238E27FC236}">
                <a16:creationId xmlns:a16="http://schemas.microsoft.com/office/drawing/2014/main" id="{06350987-E358-9945-8FD2-416BC3C88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7388" y="656137"/>
            <a:ext cx="5532382" cy="37025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4EB0C4-2412-8C44-BD5F-CCACDF6A4C70}"/>
              </a:ext>
            </a:extLst>
          </p:cNvPr>
          <p:cNvSpPr txBox="1"/>
          <p:nvPr/>
        </p:nvSpPr>
        <p:spPr>
          <a:xfrm>
            <a:off x="191860" y="1575252"/>
            <a:ext cx="5702753" cy="2535309"/>
          </a:xfrm>
          <a:prstGeom prst="rect">
            <a:avLst/>
          </a:prstGeom>
          <a:noFill/>
        </p:spPr>
        <p:txBody>
          <a:bodyPr wrap="square">
            <a:spAutoFit/>
          </a:bodyPr>
          <a:lstStyle/>
          <a:p>
            <a:pPr>
              <a:lnSpc>
                <a:spcPct val="150000"/>
              </a:lnSpc>
            </a:pPr>
            <a:r>
              <a:rPr lang="en-IN" b="0" i="0" dirty="0">
                <a:solidFill>
                  <a:srgbClr val="202122"/>
                </a:solidFill>
                <a:effectLst/>
                <a:latin typeface="Rockwell" panose="02060603020205020403" pitchFamily="18" charset="77"/>
              </a:rPr>
              <a:t>A German </a:t>
            </a:r>
            <a:r>
              <a:rPr lang="en-IN" b="0" i="0" u="none" strike="noStrike" dirty="0">
                <a:effectLst/>
                <a:latin typeface="Rockwell" panose="02060603020205020403" pitchFamily="18" charset="77"/>
              </a:rPr>
              <a:t>art school</a:t>
            </a:r>
            <a:r>
              <a:rPr lang="en-IN" b="0" i="0" dirty="0">
                <a:solidFill>
                  <a:srgbClr val="202122"/>
                </a:solidFill>
                <a:effectLst/>
                <a:latin typeface="Rockwell" panose="02060603020205020403" pitchFamily="18" charset="77"/>
              </a:rPr>
              <a:t> operational from 1919 to 1933 that combined </a:t>
            </a:r>
            <a:r>
              <a:rPr lang="en-IN" b="0" i="0" u="none" strike="noStrike" dirty="0">
                <a:effectLst/>
                <a:latin typeface="Rockwell" panose="02060603020205020403" pitchFamily="18" charset="77"/>
              </a:rPr>
              <a:t>crafts</a:t>
            </a:r>
            <a:r>
              <a:rPr lang="en-IN" b="0" i="0" dirty="0">
                <a:solidFill>
                  <a:srgbClr val="202122"/>
                </a:solidFill>
                <a:effectLst/>
                <a:latin typeface="Rockwell" panose="02060603020205020403" pitchFamily="18" charset="77"/>
              </a:rPr>
              <a:t> and the </a:t>
            </a:r>
            <a:r>
              <a:rPr lang="en-IN" b="0" i="0" u="none" strike="noStrike" dirty="0">
                <a:effectLst/>
                <a:latin typeface="Rockwell" panose="02060603020205020403" pitchFamily="18" charset="77"/>
              </a:rPr>
              <a:t>fine arts</a:t>
            </a:r>
            <a:r>
              <a:rPr lang="en-IN" b="0" i="0" dirty="0">
                <a:solidFill>
                  <a:srgbClr val="202122"/>
                </a:solidFill>
                <a:effectLst/>
                <a:latin typeface="Rockwell" panose="02060603020205020403" pitchFamily="18" charset="77"/>
              </a:rPr>
              <a:t>. The school became famous for its approach to </a:t>
            </a:r>
            <a:r>
              <a:rPr lang="en-IN" b="0" i="0" u="none" strike="noStrike" dirty="0">
                <a:effectLst/>
                <a:latin typeface="Rockwell" panose="02060603020205020403" pitchFamily="18" charset="77"/>
              </a:rPr>
              <a:t>design</a:t>
            </a:r>
            <a:r>
              <a:rPr lang="en-IN" b="0" i="0" dirty="0">
                <a:solidFill>
                  <a:srgbClr val="202122"/>
                </a:solidFill>
                <a:effectLst/>
                <a:latin typeface="Rockwell" panose="02060603020205020403" pitchFamily="18" charset="77"/>
              </a:rPr>
              <a:t>, which attempted to unify individual artistic vision with the principles of </a:t>
            </a:r>
            <a:r>
              <a:rPr lang="en-IN" b="0" i="0" u="none" strike="noStrike" dirty="0">
                <a:effectLst/>
                <a:latin typeface="Rockwell" panose="02060603020205020403" pitchFamily="18" charset="77"/>
              </a:rPr>
              <a:t>mass production</a:t>
            </a:r>
            <a:r>
              <a:rPr lang="en-IN" b="0" i="0" dirty="0">
                <a:solidFill>
                  <a:srgbClr val="202122"/>
                </a:solidFill>
                <a:effectLst/>
                <a:latin typeface="Rockwell" panose="02060603020205020403" pitchFamily="18" charset="77"/>
              </a:rPr>
              <a:t> and emphasis on </a:t>
            </a:r>
            <a:r>
              <a:rPr lang="en-IN" b="0" i="0" u="none" strike="noStrike" dirty="0">
                <a:effectLst/>
                <a:latin typeface="Rockwell" panose="02060603020205020403" pitchFamily="18" charset="77"/>
              </a:rPr>
              <a:t>function</a:t>
            </a:r>
            <a:r>
              <a:rPr lang="en-IN" b="0" i="0" dirty="0">
                <a:solidFill>
                  <a:srgbClr val="202122"/>
                </a:solidFill>
                <a:effectLst/>
                <a:latin typeface="Rockwell" panose="02060603020205020403" pitchFamily="18" charset="77"/>
              </a:rPr>
              <a:t>.</a:t>
            </a:r>
            <a:endParaRPr lang="en-US" dirty="0">
              <a:latin typeface="Rockwell" panose="02060603020205020403" pitchFamily="18" charset="77"/>
            </a:endParaRPr>
          </a:p>
        </p:txBody>
      </p:sp>
      <p:sp>
        <p:nvSpPr>
          <p:cNvPr id="5" name="TextBox 4">
            <a:extLst>
              <a:ext uri="{FF2B5EF4-FFF2-40B4-BE49-F238E27FC236}">
                <a16:creationId xmlns:a16="http://schemas.microsoft.com/office/drawing/2014/main" id="{589ADD81-3550-4549-B302-B39AE9FE7CCC}"/>
              </a:ext>
            </a:extLst>
          </p:cNvPr>
          <p:cNvSpPr txBox="1"/>
          <p:nvPr/>
        </p:nvSpPr>
        <p:spPr>
          <a:xfrm>
            <a:off x="191861" y="489439"/>
            <a:ext cx="2906821" cy="923330"/>
          </a:xfrm>
          <a:prstGeom prst="rect">
            <a:avLst/>
          </a:prstGeom>
          <a:noFill/>
        </p:spPr>
        <p:txBody>
          <a:bodyPr wrap="none" rtlCol="0">
            <a:spAutoFit/>
          </a:bodyPr>
          <a:lstStyle/>
          <a:p>
            <a:r>
              <a:rPr lang="en-US" sz="5400" b="1" dirty="0">
                <a:latin typeface="Bauhaus" pitchFamily="2" charset="0"/>
              </a:rPr>
              <a:t>BAUHAUS</a:t>
            </a:r>
          </a:p>
        </p:txBody>
      </p:sp>
    </p:spTree>
    <p:extLst>
      <p:ext uri="{BB962C8B-B14F-4D97-AF65-F5344CB8AC3E}">
        <p14:creationId xmlns:p14="http://schemas.microsoft.com/office/powerpoint/2010/main" val="266023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94EB0C4-2412-8C44-BD5F-CCACDF6A4C70}"/>
              </a:ext>
            </a:extLst>
          </p:cNvPr>
          <p:cNvSpPr txBox="1"/>
          <p:nvPr/>
        </p:nvSpPr>
        <p:spPr>
          <a:xfrm>
            <a:off x="191860" y="2161345"/>
            <a:ext cx="5702753" cy="4197303"/>
          </a:xfrm>
          <a:prstGeom prst="rect">
            <a:avLst/>
          </a:prstGeom>
          <a:noFill/>
        </p:spPr>
        <p:txBody>
          <a:bodyPr wrap="square">
            <a:spAutoFit/>
          </a:bodyPr>
          <a:lstStyle/>
          <a:p>
            <a:pPr>
              <a:lnSpc>
                <a:spcPct val="150000"/>
              </a:lnSpc>
            </a:pPr>
            <a:r>
              <a:rPr lang="en-IN" b="0" i="0" dirty="0">
                <a:solidFill>
                  <a:srgbClr val="202122"/>
                </a:solidFill>
                <a:effectLst/>
                <a:latin typeface="Rockwell" panose="02060603020205020403" pitchFamily="18" charset="77"/>
              </a:rPr>
              <a:t>The Ulm School of Design (German: Hochschule </a:t>
            </a:r>
            <a:r>
              <a:rPr lang="en-IN" b="0" i="0" dirty="0" err="1">
                <a:solidFill>
                  <a:srgbClr val="202122"/>
                </a:solidFill>
                <a:effectLst/>
                <a:latin typeface="Rockwell" panose="02060603020205020403" pitchFamily="18" charset="77"/>
              </a:rPr>
              <a:t>für</a:t>
            </a:r>
            <a:r>
              <a:rPr lang="en-IN" b="0" i="0" dirty="0">
                <a:solidFill>
                  <a:srgbClr val="202122"/>
                </a:solidFill>
                <a:effectLst/>
                <a:latin typeface="Rockwell" panose="02060603020205020403" pitchFamily="18" charset="77"/>
              </a:rPr>
              <a:t> </a:t>
            </a:r>
            <a:r>
              <a:rPr lang="en-IN" b="0" i="0" dirty="0" err="1">
                <a:solidFill>
                  <a:srgbClr val="202122"/>
                </a:solidFill>
                <a:effectLst/>
                <a:latin typeface="Rockwell" panose="02060603020205020403" pitchFamily="18" charset="77"/>
              </a:rPr>
              <a:t>Gestaltung</a:t>
            </a:r>
            <a:r>
              <a:rPr lang="en-IN" b="0" i="0" dirty="0">
                <a:solidFill>
                  <a:srgbClr val="202122"/>
                </a:solidFill>
                <a:effectLst/>
                <a:latin typeface="Rockwell" panose="02060603020205020403" pitchFamily="18" charset="77"/>
              </a:rPr>
              <a:t> Ulm) was a college of design based in Ulm, Germany. It was founded in 1953 by Inge </a:t>
            </a:r>
            <a:r>
              <a:rPr lang="en-IN" b="0" i="0" dirty="0" err="1">
                <a:solidFill>
                  <a:srgbClr val="202122"/>
                </a:solidFill>
                <a:effectLst/>
                <a:latin typeface="Rockwell" panose="02060603020205020403" pitchFamily="18" charset="77"/>
              </a:rPr>
              <a:t>Aicher</a:t>
            </a:r>
            <a:r>
              <a:rPr lang="en-IN" b="0" i="0" dirty="0">
                <a:solidFill>
                  <a:srgbClr val="202122"/>
                </a:solidFill>
                <a:effectLst/>
                <a:latin typeface="Rockwell" panose="02060603020205020403" pitchFamily="18" charset="77"/>
              </a:rPr>
              <a:t>-Scholl, </a:t>
            </a:r>
            <a:r>
              <a:rPr lang="en-IN" b="0" i="0" dirty="0" err="1">
                <a:solidFill>
                  <a:srgbClr val="202122"/>
                </a:solidFill>
                <a:effectLst/>
                <a:latin typeface="Rockwell" panose="02060603020205020403" pitchFamily="18" charset="77"/>
              </a:rPr>
              <a:t>Otl</a:t>
            </a:r>
            <a:r>
              <a:rPr lang="en-IN" b="0" i="0" dirty="0">
                <a:solidFill>
                  <a:srgbClr val="202122"/>
                </a:solidFill>
                <a:effectLst/>
                <a:latin typeface="Rockwell" panose="02060603020205020403" pitchFamily="18" charset="77"/>
              </a:rPr>
              <a:t> </a:t>
            </a:r>
            <a:r>
              <a:rPr lang="en-IN" b="0" i="0" dirty="0" err="1">
                <a:solidFill>
                  <a:srgbClr val="202122"/>
                </a:solidFill>
                <a:effectLst/>
                <a:latin typeface="Rockwell" panose="02060603020205020403" pitchFamily="18" charset="77"/>
              </a:rPr>
              <a:t>Aicher</a:t>
            </a:r>
            <a:r>
              <a:rPr lang="en-IN" b="0" i="0" dirty="0">
                <a:solidFill>
                  <a:srgbClr val="202122"/>
                </a:solidFill>
                <a:effectLst/>
                <a:latin typeface="Rockwell" panose="02060603020205020403" pitchFamily="18" charset="77"/>
              </a:rPr>
              <a:t> and Max Bill, the latter being first rector of the school and a former student at the Bauhaus.   </a:t>
            </a:r>
            <a:r>
              <a:rPr lang="en-US" dirty="0">
                <a:latin typeface="Rockwell" panose="02060603020205020403" pitchFamily="18" charset="77"/>
              </a:rPr>
              <a:t>The </a:t>
            </a:r>
            <a:r>
              <a:rPr lang="en-US" dirty="0" err="1">
                <a:latin typeface="Rockwell" panose="02060603020205020403" pitchFamily="18" charset="77"/>
              </a:rPr>
              <a:t>HfG</a:t>
            </a:r>
            <a:r>
              <a:rPr lang="en-US" dirty="0">
                <a:latin typeface="Rockwell" panose="02060603020205020403" pitchFamily="18" charset="77"/>
              </a:rPr>
              <a:t> quickly gained international recognition by emphasizing the holistic, multidisciplinary context of design beyond the Bauhaus approach of integrating art, craft and technology. </a:t>
            </a:r>
          </a:p>
        </p:txBody>
      </p:sp>
      <p:sp>
        <p:nvSpPr>
          <p:cNvPr id="5" name="TextBox 4">
            <a:extLst>
              <a:ext uri="{FF2B5EF4-FFF2-40B4-BE49-F238E27FC236}">
                <a16:creationId xmlns:a16="http://schemas.microsoft.com/office/drawing/2014/main" id="{589ADD81-3550-4549-B302-B39AE9FE7CCC}"/>
              </a:ext>
            </a:extLst>
          </p:cNvPr>
          <p:cNvSpPr txBox="1"/>
          <p:nvPr/>
        </p:nvSpPr>
        <p:spPr>
          <a:xfrm>
            <a:off x="191862" y="489439"/>
            <a:ext cx="5545262" cy="1754326"/>
          </a:xfrm>
          <a:prstGeom prst="rect">
            <a:avLst/>
          </a:prstGeom>
          <a:noFill/>
        </p:spPr>
        <p:txBody>
          <a:bodyPr wrap="square" rtlCol="0">
            <a:spAutoFit/>
          </a:bodyPr>
          <a:lstStyle/>
          <a:p>
            <a:r>
              <a:rPr lang="en-US" sz="5400" b="1" dirty="0">
                <a:latin typeface="Bauhaus" pitchFamily="2" charset="0"/>
              </a:rPr>
              <a:t>Ulm School of Design</a:t>
            </a:r>
          </a:p>
        </p:txBody>
      </p:sp>
      <p:pic>
        <p:nvPicPr>
          <p:cNvPr id="8196" name="Picture 4" descr="undefined">
            <a:extLst>
              <a:ext uri="{FF2B5EF4-FFF2-40B4-BE49-F238E27FC236}">
                <a16:creationId xmlns:a16="http://schemas.microsoft.com/office/drawing/2014/main" id="{162E1509-3D39-FF4C-9C22-63167004D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4613" y="489439"/>
            <a:ext cx="6100763" cy="458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223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D67D4A-36C5-7741-BF44-DD824FFB7DED}"/>
              </a:ext>
            </a:extLst>
          </p:cNvPr>
          <p:cNvPicPr>
            <a:picLocks noChangeAspect="1"/>
          </p:cNvPicPr>
          <p:nvPr/>
        </p:nvPicPr>
        <p:blipFill>
          <a:blip r:embed="rId2"/>
          <a:stretch>
            <a:fillRect/>
          </a:stretch>
        </p:blipFill>
        <p:spPr>
          <a:xfrm>
            <a:off x="1214274" y="2533338"/>
            <a:ext cx="9763451" cy="1383590"/>
          </a:xfrm>
          <a:prstGeom prst="rect">
            <a:avLst/>
          </a:prstGeom>
        </p:spPr>
      </p:pic>
      <p:sp>
        <p:nvSpPr>
          <p:cNvPr id="6" name="TextBox 5">
            <a:extLst>
              <a:ext uri="{FF2B5EF4-FFF2-40B4-BE49-F238E27FC236}">
                <a16:creationId xmlns:a16="http://schemas.microsoft.com/office/drawing/2014/main" id="{8DC22F9D-F621-6448-9752-B0FA80F63EBC}"/>
              </a:ext>
            </a:extLst>
          </p:cNvPr>
          <p:cNvSpPr txBox="1"/>
          <p:nvPr/>
        </p:nvSpPr>
        <p:spPr>
          <a:xfrm>
            <a:off x="7127823" y="6411006"/>
            <a:ext cx="6100996" cy="307777"/>
          </a:xfrm>
          <a:prstGeom prst="rect">
            <a:avLst/>
          </a:prstGeom>
          <a:noFill/>
        </p:spPr>
        <p:txBody>
          <a:bodyPr wrap="square">
            <a:spAutoFit/>
          </a:bodyPr>
          <a:lstStyle/>
          <a:p>
            <a:r>
              <a:rPr lang="en-US" sz="1400" dirty="0">
                <a:latin typeface="Rockwell" panose="02060603020205020403" pitchFamily="18" charset="77"/>
              </a:rPr>
              <a:t>https://</a:t>
            </a:r>
            <a:r>
              <a:rPr lang="en-US" sz="1400" dirty="0" err="1">
                <a:latin typeface="Rockwell" panose="02060603020205020403" pitchFamily="18" charset="77"/>
              </a:rPr>
              <a:t>whc.unesco.org</a:t>
            </a:r>
            <a:r>
              <a:rPr lang="en-US" sz="1400" dirty="0">
                <a:latin typeface="Rockwell" panose="02060603020205020403" pitchFamily="18" charset="77"/>
              </a:rPr>
              <a:t>/uploads/nominations/925.pdf</a:t>
            </a:r>
          </a:p>
        </p:txBody>
      </p:sp>
    </p:spTree>
    <p:extLst>
      <p:ext uri="{BB962C8B-B14F-4D97-AF65-F5344CB8AC3E}">
        <p14:creationId xmlns:p14="http://schemas.microsoft.com/office/powerpoint/2010/main" val="983085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A03BF0-F152-8140-9B3C-4BA06F8729A9}"/>
              </a:ext>
            </a:extLst>
          </p:cNvPr>
          <p:cNvPicPr>
            <a:picLocks noChangeAspect="1"/>
          </p:cNvPicPr>
          <p:nvPr/>
        </p:nvPicPr>
        <p:blipFill>
          <a:blip r:embed="rId2"/>
          <a:stretch>
            <a:fillRect/>
          </a:stretch>
        </p:blipFill>
        <p:spPr>
          <a:xfrm>
            <a:off x="179153" y="132415"/>
            <a:ext cx="1746634" cy="1861278"/>
          </a:xfrm>
          <a:prstGeom prst="rect">
            <a:avLst/>
          </a:prstGeom>
        </p:spPr>
      </p:pic>
      <p:sp>
        <p:nvSpPr>
          <p:cNvPr id="6" name="TextBox 5">
            <a:extLst>
              <a:ext uri="{FF2B5EF4-FFF2-40B4-BE49-F238E27FC236}">
                <a16:creationId xmlns:a16="http://schemas.microsoft.com/office/drawing/2014/main" id="{202D497B-F950-2548-85DA-5CC6BD08BD72}"/>
              </a:ext>
            </a:extLst>
          </p:cNvPr>
          <p:cNvSpPr txBox="1"/>
          <p:nvPr/>
        </p:nvSpPr>
        <p:spPr>
          <a:xfrm>
            <a:off x="115284" y="1961373"/>
            <a:ext cx="2054318" cy="461665"/>
          </a:xfrm>
          <a:prstGeom prst="rect">
            <a:avLst/>
          </a:prstGeom>
          <a:noFill/>
        </p:spPr>
        <p:txBody>
          <a:bodyPr wrap="square" rtlCol="0">
            <a:spAutoFit/>
          </a:bodyPr>
          <a:lstStyle/>
          <a:p>
            <a:r>
              <a:rPr lang="en-US" sz="1200" dirty="0">
                <a:latin typeface="Rockwell" panose="02060603020205020403" pitchFamily="18" charset="77"/>
              </a:rPr>
              <a:t>Bhimbetka Rock Shelters,</a:t>
            </a:r>
          </a:p>
          <a:p>
            <a:r>
              <a:rPr lang="en-US" sz="1200" dirty="0">
                <a:latin typeface="Rockwell" panose="02060603020205020403" pitchFamily="18" charset="77"/>
              </a:rPr>
              <a:t>Madhya Pradesh </a:t>
            </a:r>
          </a:p>
        </p:txBody>
      </p:sp>
      <p:pic>
        <p:nvPicPr>
          <p:cNvPr id="2052" name="Picture 4" descr="undefined">
            <a:extLst>
              <a:ext uri="{FF2B5EF4-FFF2-40B4-BE49-F238E27FC236}">
                <a16:creationId xmlns:a16="http://schemas.microsoft.com/office/drawing/2014/main" id="{D3DBBB5E-6E72-2447-8AFD-8F73002DC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417" y="147403"/>
            <a:ext cx="5416157" cy="36107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5FCA000-20B7-8746-A670-A51155D6AF96}"/>
              </a:ext>
            </a:extLst>
          </p:cNvPr>
          <p:cNvPicPr>
            <a:picLocks noChangeAspect="1"/>
          </p:cNvPicPr>
          <p:nvPr/>
        </p:nvPicPr>
        <p:blipFill>
          <a:blip r:embed="rId4"/>
          <a:stretch>
            <a:fillRect/>
          </a:stretch>
        </p:blipFill>
        <p:spPr>
          <a:xfrm>
            <a:off x="7889534" y="72613"/>
            <a:ext cx="4130637" cy="3777521"/>
          </a:xfrm>
          <a:prstGeom prst="rect">
            <a:avLst/>
          </a:prstGeom>
        </p:spPr>
      </p:pic>
      <p:sp>
        <p:nvSpPr>
          <p:cNvPr id="11" name="TextBox 10">
            <a:extLst>
              <a:ext uri="{FF2B5EF4-FFF2-40B4-BE49-F238E27FC236}">
                <a16:creationId xmlns:a16="http://schemas.microsoft.com/office/drawing/2014/main" id="{DCEA6B5D-8E4C-9B47-B4FD-7E4CC2D41A34}"/>
              </a:ext>
            </a:extLst>
          </p:cNvPr>
          <p:cNvSpPr txBox="1"/>
          <p:nvPr/>
        </p:nvSpPr>
        <p:spPr>
          <a:xfrm>
            <a:off x="115284" y="2562601"/>
            <a:ext cx="1896814" cy="461665"/>
          </a:xfrm>
          <a:prstGeom prst="rect">
            <a:avLst/>
          </a:prstGeom>
          <a:noFill/>
        </p:spPr>
        <p:txBody>
          <a:bodyPr wrap="square">
            <a:spAutoFit/>
          </a:bodyPr>
          <a:lstStyle/>
          <a:p>
            <a:r>
              <a:rPr lang="en-IN" sz="1200" dirty="0">
                <a:latin typeface="Rockwell" panose="02060603020205020403" pitchFamily="18" charset="77"/>
              </a:rPr>
              <a:t>Discovered by: </a:t>
            </a:r>
          </a:p>
          <a:p>
            <a:r>
              <a:rPr lang="en-IN" sz="1200" b="1" dirty="0">
                <a:solidFill>
                  <a:srgbClr val="C00000"/>
                </a:solidFill>
                <a:latin typeface="Rockwell" panose="02060603020205020403" pitchFamily="18" charset="77"/>
              </a:rPr>
              <a:t>VS </a:t>
            </a:r>
            <a:r>
              <a:rPr lang="en-IN" sz="1200" b="1" dirty="0" err="1">
                <a:solidFill>
                  <a:srgbClr val="C00000"/>
                </a:solidFill>
                <a:latin typeface="Rockwell" panose="02060603020205020403" pitchFamily="18" charset="77"/>
              </a:rPr>
              <a:t>Wakankar</a:t>
            </a:r>
            <a:r>
              <a:rPr lang="en-IN" sz="1200" b="1" dirty="0">
                <a:solidFill>
                  <a:srgbClr val="C00000"/>
                </a:solidFill>
                <a:latin typeface="Rockwell" panose="02060603020205020403" pitchFamily="18" charset="77"/>
              </a:rPr>
              <a:t> in 1957</a:t>
            </a:r>
            <a:endParaRPr lang="en-US" sz="1200" b="1" dirty="0">
              <a:solidFill>
                <a:srgbClr val="C00000"/>
              </a:solidFill>
              <a:latin typeface="Rockwell" panose="02060603020205020403" pitchFamily="18" charset="77"/>
            </a:endParaRPr>
          </a:p>
        </p:txBody>
      </p:sp>
      <p:pic>
        <p:nvPicPr>
          <p:cNvPr id="9" name="Picture 8">
            <a:extLst>
              <a:ext uri="{FF2B5EF4-FFF2-40B4-BE49-F238E27FC236}">
                <a16:creationId xmlns:a16="http://schemas.microsoft.com/office/drawing/2014/main" id="{E478CCA1-33E0-AA40-876B-33B15371D5D2}"/>
              </a:ext>
            </a:extLst>
          </p:cNvPr>
          <p:cNvPicPr>
            <a:picLocks noChangeAspect="1"/>
          </p:cNvPicPr>
          <p:nvPr/>
        </p:nvPicPr>
        <p:blipFill>
          <a:blip r:embed="rId5"/>
          <a:stretch>
            <a:fillRect/>
          </a:stretch>
        </p:blipFill>
        <p:spPr>
          <a:xfrm>
            <a:off x="7993494" y="3850134"/>
            <a:ext cx="3922715" cy="2751403"/>
          </a:xfrm>
          <a:prstGeom prst="rect">
            <a:avLst/>
          </a:prstGeom>
        </p:spPr>
      </p:pic>
      <p:sp>
        <p:nvSpPr>
          <p:cNvPr id="14" name="TextBox 13">
            <a:extLst>
              <a:ext uri="{FF2B5EF4-FFF2-40B4-BE49-F238E27FC236}">
                <a16:creationId xmlns:a16="http://schemas.microsoft.com/office/drawing/2014/main" id="{88B6BD0B-0B4D-F145-A98A-ADF7093180BC}"/>
              </a:ext>
            </a:extLst>
          </p:cNvPr>
          <p:cNvSpPr txBox="1"/>
          <p:nvPr/>
        </p:nvSpPr>
        <p:spPr>
          <a:xfrm>
            <a:off x="179152" y="3815132"/>
            <a:ext cx="7360899" cy="646331"/>
          </a:xfrm>
          <a:prstGeom prst="rect">
            <a:avLst/>
          </a:prstGeom>
          <a:noFill/>
        </p:spPr>
        <p:txBody>
          <a:bodyPr wrap="square">
            <a:spAutoFit/>
          </a:bodyPr>
          <a:lstStyle/>
          <a:p>
            <a:r>
              <a:rPr lang="en-IN" b="0" i="0" dirty="0">
                <a:solidFill>
                  <a:srgbClr val="202122"/>
                </a:solidFill>
                <a:effectLst/>
                <a:latin typeface="Rockwell" panose="02060603020205020403" pitchFamily="18" charset="77"/>
              </a:rPr>
              <a:t>“It exhibits the earliest traces of human life in India and evidence of the </a:t>
            </a:r>
            <a:r>
              <a:rPr lang="en-IN" b="0" i="0" u="none" strike="noStrike" dirty="0">
                <a:effectLst/>
                <a:latin typeface="Rockwell" panose="02060603020205020403" pitchFamily="18" charset="77"/>
              </a:rPr>
              <a:t>Stone Age</a:t>
            </a:r>
            <a:r>
              <a:rPr lang="en-IN" b="0" i="0" dirty="0">
                <a:solidFill>
                  <a:srgbClr val="202122"/>
                </a:solidFill>
                <a:effectLst/>
                <a:latin typeface="Rockwell" panose="02060603020205020403" pitchFamily="18" charset="77"/>
              </a:rPr>
              <a:t> …”</a:t>
            </a:r>
            <a:endParaRPr lang="en-US" b="1" dirty="0">
              <a:solidFill>
                <a:srgbClr val="A02E5C"/>
              </a:solidFill>
              <a:latin typeface="Rockwell" panose="02060603020205020403" pitchFamily="18" charset="77"/>
            </a:endParaRPr>
          </a:p>
        </p:txBody>
      </p:sp>
      <p:pic>
        <p:nvPicPr>
          <p:cNvPr id="16" name="Picture 15">
            <a:extLst>
              <a:ext uri="{FF2B5EF4-FFF2-40B4-BE49-F238E27FC236}">
                <a16:creationId xmlns:a16="http://schemas.microsoft.com/office/drawing/2014/main" id="{30080E86-4DE2-3F49-9D68-261CED2AB0D0}"/>
              </a:ext>
            </a:extLst>
          </p:cNvPr>
          <p:cNvPicPr>
            <a:picLocks noChangeAspect="1"/>
          </p:cNvPicPr>
          <p:nvPr/>
        </p:nvPicPr>
        <p:blipFill>
          <a:blip r:embed="rId6"/>
          <a:stretch>
            <a:fillRect/>
          </a:stretch>
        </p:blipFill>
        <p:spPr>
          <a:xfrm>
            <a:off x="275791" y="4653757"/>
            <a:ext cx="5659512" cy="1866750"/>
          </a:xfrm>
          <a:prstGeom prst="rect">
            <a:avLst/>
          </a:prstGeom>
        </p:spPr>
      </p:pic>
    </p:spTree>
    <p:extLst>
      <p:ext uri="{BB962C8B-B14F-4D97-AF65-F5344CB8AC3E}">
        <p14:creationId xmlns:p14="http://schemas.microsoft.com/office/powerpoint/2010/main" val="3559332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345C10-9973-A54F-83F3-E6CCC8FEFEF2}"/>
              </a:ext>
            </a:extLst>
          </p:cNvPr>
          <p:cNvPicPr>
            <a:picLocks noChangeAspect="1"/>
          </p:cNvPicPr>
          <p:nvPr/>
        </p:nvPicPr>
        <p:blipFill>
          <a:blip r:embed="rId3"/>
          <a:stretch>
            <a:fillRect/>
          </a:stretch>
        </p:blipFill>
        <p:spPr>
          <a:xfrm>
            <a:off x="850890" y="68895"/>
            <a:ext cx="5245110" cy="3698743"/>
          </a:xfrm>
          <a:prstGeom prst="rect">
            <a:avLst/>
          </a:prstGeom>
        </p:spPr>
      </p:pic>
      <p:pic>
        <p:nvPicPr>
          <p:cNvPr id="5" name="Picture 4">
            <a:extLst>
              <a:ext uri="{FF2B5EF4-FFF2-40B4-BE49-F238E27FC236}">
                <a16:creationId xmlns:a16="http://schemas.microsoft.com/office/drawing/2014/main" id="{14D8E473-6A7C-1B4D-9C9F-BEE70455AC8B}"/>
              </a:ext>
            </a:extLst>
          </p:cNvPr>
          <p:cNvPicPr>
            <a:picLocks noChangeAspect="1"/>
          </p:cNvPicPr>
          <p:nvPr/>
        </p:nvPicPr>
        <p:blipFill>
          <a:blip r:embed="rId4"/>
          <a:stretch>
            <a:fillRect/>
          </a:stretch>
        </p:blipFill>
        <p:spPr>
          <a:xfrm>
            <a:off x="6096000" y="190003"/>
            <a:ext cx="4919247" cy="3577635"/>
          </a:xfrm>
          <a:prstGeom prst="rect">
            <a:avLst/>
          </a:prstGeom>
        </p:spPr>
      </p:pic>
      <p:pic>
        <p:nvPicPr>
          <p:cNvPr id="6" name="Picture 5">
            <a:extLst>
              <a:ext uri="{FF2B5EF4-FFF2-40B4-BE49-F238E27FC236}">
                <a16:creationId xmlns:a16="http://schemas.microsoft.com/office/drawing/2014/main" id="{88D77A7A-1109-734D-8A4D-08917C109C00}"/>
              </a:ext>
            </a:extLst>
          </p:cNvPr>
          <p:cNvPicPr>
            <a:picLocks noChangeAspect="1"/>
          </p:cNvPicPr>
          <p:nvPr/>
        </p:nvPicPr>
        <p:blipFill>
          <a:blip r:embed="rId5"/>
          <a:stretch>
            <a:fillRect/>
          </a:stretch>
        </p:blipFill>
        <p:spPr>
          <a:xfrm>
            <a:off x="850890" y="3725441"/>
            <a:ext cx="4781654" cy="3072467"/>
          </a:xfrm>
          <a:prstGeom prst="rect">
            <a:avLst/>
          </a:prstGeom>
        </p:spPr>
      </p:pic>
      <p:pic>
        <p:nvPicPr>
          <p:cNvPr id="7" name="Picture 6">
            <a:extLst>
              <a:ext uri="{FF2B5EF4-FFF2-40B4-BE49-F238E27FC236}">
                <a16:creationId xmlns:a16="http://schemas.microsoft.com/office/drawing/2014/main" id="{49AC127E-5C52-194F-8E4E-CAEA0A9EEC4D}"/>
              </a:ext>
            </a:extLst>
          </p:cNvPr>
          <p:cNvPicPr>
            <a:picLocks noChangeAspect="1"/>
          </p:cNvPicPr>
          <p:nvPr/>
        </p:nvPicPr>
        <p:blipFill>
          <a:blip r:embed="rId6"/>
          <a:stretch>
            <a:fillRect/>
          </a:stretch>
        </p:blipFill>
        <p:spPr>
          <a:xfrm>
            <a:off x="5632544" y="3846549"/>
            <a:ext cx="4781654" cy="2942556"/>
          </a:xfrm>
          <a:prstGeom prst="rect">
            <a:avLst/>
          </a:prstGeom>
        </p:spPr>
      </p:pic>
    </p:spTree>
    <p:extLst>
      <p:ext uri="{BB962C8B-B14F-4D97-AF65-F5344CB8AC3E}">
        <p14:creationId xmlns:p14="http://schemas.microsoft.com/office/powerpoint/2010/main" val="607957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A03BF0-F152-8140-9B3C-4BA06F8729A9}"/>
              </a:ext>
            </a:extLst>
          </p:cNvPr>
          <p:cNvPicPr>
            <a:picLocks noChangeAspect="1"/>
          </p:cNvPicPr>
          <p:nvPr/>
        </p:nvPicPr>
        <p:blipFill>
          <a:blip r:embed="rId2">
            <a:grayscl/>
          </a:blip>
          <a:stretch>
            <a:fillRect/>
          </a:stretch>
        </p:blipFill>
        <p:spPr>
          <a:xfrm>
            <a:off x="179153" y="132415"/>
            <a:ext cx="1746634" cy="1861278"/>
          </a:xfrm>
          <a:prstGeom prst="rect">
            <a:avLst/>
          </a:prstGeom>
        </p:spPr>
      </p:pic>
      <p:sp>
        <p:nvSpPr>
          <p:cNvPr id="6" name="TextBox 5">
            <a:extLst>
              <a:ext uri="{FF2B5EF4-FFF2-40B4-BE49-F238E27FC236}">
                <a16:creationId xmlns:a16="http://schemas.microsoft.com/office/drawing/2014/main" id="{202D497B-F950-2548-85DA-5CC6BD08BD72}"/>
              </a:ext>
            </a:extLst>
          </p:cNvPr>
          <p:cNvSpPr txBox="1"/>
          <p:nvPr/>
        </p:nvSpPr>
        <p:spPr>
          <a:xfrm>
            <a:off x="115284" y="1961373"/>
            <a:ext cx="2054318" cy="461665"/>
          </a:xfrm>
          <a:prstGeom prst="rect">
            <a:avLst/>
          </a:prstGeom>
          <a:noFill/>
        </p:spPr>
        <p:txBody>
          <a:bodyPr wrap="square" rtlCol="0">
            <a:spAutoFit/>
          </a:bodyPr>
          <a:lstStyle/>
          <a:p>
            <a:r>
              <a:rPr lang="en-US" sz="1200" dirty="0">
                <a:solidFill>
                  <a:schemeClr val="bg1">
                    <a:lumMod val="50000"/>
                  </a:schemeClr>
                </a:solidFill>
                <a:latin typeface="Rockwell" panose="02060603020205020403" pitchFamily="18" charset="77"/>
              </a:rPr>
              <a:t>Bhimbetka Rock Shelters,</a:t>
            </a:r>
          </a:p>
          <a:p>
            <a:r>
              <a:rPr lang="en-US" sz="1200" dirty="0">
                <a:solidFill>
                  <a:schemeClr val="bg1">
                    <a:lumMod val="50000"/>
                  </a:schemeClr>
                </a:solidFill>
                <a:latin typeface="Rockwell" panose="02060603020205020403" pitchFamily="18" charset="77"/>
              </a:rPr>
              <a:t>Madhya Pradesh </a:t>
            </a:r>
          </a:p>
        </p:txBody>
      </p:sp>
      <p:pic>
        <p:nvPicPr>
          <p:cNvPr id="2052" name="Picture 4" descr="undefined">
            <a:extLst>
              <a:ext uri="{FF2B5EF4-FFF2-40B4-BE49-F238E27FC236}">
                <a16:creationId xmlns:a16="http://schemas.microsoft.com/office/drawing/2014/main" id="{D3DBBB5E-6E72-2447-8AFD-8F73002DC830}"/>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2413417" y="147403"/>
            <a:ext cx="5416157" cy="36107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5FCA000-20B7-8746-A670-A51155D6AF96}"/>
              </a:ext>
            </a:extLst>
          </p:cNvPr>
          <p:cNvPicPr>
            <a:picLocks noChangeAspect="1"/>
          </p:cNvPicPr>
          <p:nvPr/>
        </p:nvPicPr>
        <p:blipFill>
          <a:blip r:embed="rId4"/>
          <a:stretch>
            <a:fillRect/>
          </a:stretch>
        </p:blipFill>
        <p:spPr>
          <a:xfrm>
            <a:off x="7889534" y="72613"/>
            <a:ext cx="4130637" cy="3777521"/>
          </a:xfrm>
          <a:prstGeom prst="rect">
            <a:avLst/>
          </a:prstGeom>
        </p:spPr>
      </p:pic>
      <p:sp>
        <p:nvSpPr>
          <p:cNvPr id="11" name="TextBox 10">
            <a:extLst>
              <a:ext uri="{FF2B5EF4-FFF2-40B4-BE49-F238E27FC236}">
                <a16:creationId xmlns:a16="http://schemas.microsoft.com/office/drawing/2014/main" id="{DCEA6B5D-8E4C-9B47-B4FD-7E4CC2D41A34}"/>
              </a:ext>
            </a:extLst>
          </p:cNvPr>
          <p:cNvSpPr txBox="1"/>
          <p:nvPr/>
        </p:nvSpPr>
        <p:spPr>
          <a:xfrm>
            <a:off x="115284" y="2562601"/>
            <a:ext cx="1896814" cy="461665"/>
          </a:xfrm>
          <a:prstGeom prst="rect">
            <a:avLst/>
          </a:prstGeom>
          <a:noFill/>
        </p:spPr>
        <p:txBody>
          <a:bodyPr wrap="square">
            <a:spAutoFit/>
          </a:bodyPr>
          <a:lstStyle/>
          <a:p>
            <a:r>
              <a:rPr lang="en-IN" sz="1200" dirty="0">
                <a:solidFill>
                  <a:schemeClr val="bg1">
                    <a:lumMod val="50000"/>
                  </a:schemeClr>
                </a:solidFill>
                <a:latin typeface="Rockwell" panose="02060603020205020403" pitchFamily="18" charset="77"/>
              </a:rPr>
              <a:t>Discovered by: </a:t>
            </a:r>
          </a:p>
          <a:p>
            <a:r>
              <a:rPr lang="en-IN" sz="1200" b="1" dirty="0">
                <a:solidFill>
                  <a:schemeClr val="bg1">
                    <a:lumMod val="50000"/>
                  </a:schemeClr>
                </a:solidFill>
                <a:latin typeface="Rockwell" panose="02060603020205020403" pitchFamily="18" charset="77"/>
              </a:rPr>
              <a:t>VS </a:t>
            </a:r>
            <a:r>
              <a:rPr lang="en-IN" sz="1200" b="1" dirty="0" err="1">
                <a:solidFill>
                  <a:schemeClr val="bg1">
                    <a:lumMod val="50000"/>
                  </a:schemeClr>
                </a:solidFill>
                <a:latin typeface="Rockwell" panose="02060603020205020403" pitchFamily="18" charset="77"/>
              </a:rPr>
              <a:t>Wakankar</a:t>
            </a:r>
            <a:r>
              <a:rPr lang="en-IN" sz="1200" b="1" dirty="0">
                <a:solidFill>
                  <a:schemeClr val="bg1">
                    <a:lumMod val="50000"/>
                  </a:schemeClr>
                </a:solidFill>
                <a:latin typeface="Rockwell" panose="02060603020205020403" pitchFamily="18" charset="77"/>
              </a:rPr>
              <a:t> in 1957</a:t>
            </a:r>
            <a:endParaRPr lang="en-US" sz="1200" b="1" dirty="0">
              <a:solidFill>
                <a:schemeClr val="bg1">
                  <a:lumMod val="50000"/>
                </a:schemeClr>
              </a:solidFill>
              <a:latin typeface="Rockwell" panose="02060603020205020403" pitchFamily="18" charset="77"/>
            </a:endParaRPr>
          </a:p>
        </p:txBody>
      </p:sp>
      <p:pic>
        <p:nvPicPr>
          <p:cNvPr id="9" name="Picture 8">
            <a:extLst>
              <a:ext uri="{FF2B5EF4-FFF2-40B4-BE49-F238E27FC236}">
                <a16:creationId xmlns:a16="http://schemas.microsoft.com/office/drawing/2014/main" id="{E478CCA1-33E0-AA40-876B-33B15371D5D2}"/>
              </a:ext>
            </a:extLst>
          </p:cNvPr>
          <p:cNvPicPr>
            <a:picLocks noChangeAspect="1"/>
          </p:cNvPicPr>
          <p:nvPr/>
        </p:nvPicPr>
        <p:blipFill>
          <a:blip r:embed="rId5">
            <a:grayscl/>
          </a:blip>
          <a:stretch>
            <a:fillRect/>
          </a:stretch>
        </p:blipFill>
        <p:spPr>
          <a:xfrm>
            <a:off x="7993494" y="3850134"/>
            <a:ext cx="3922715" cy="2751403"/>
          </a:xfrm>
          <a:prstGeom prst="rect">
            <a:avLst/>
          </a:prstGeom>
        </p:spPr>
      </p:pic>
      <p:sp>
        <p:nvSpPr>
          <p:cNvPr id="14" name="TextBox 13">
            <a:extLst>
              <a:ext uri="{FF2B5EF4-FFF2-40B4-BE49-F238E27FC236}">
                <a16:creationId xmlns:a16="http://schemas.microsoft.com/office/drawing/2014/main" id="{88B6BD0B-0B4D-F145-A98A-ADF7093180BC}"/>
              </a:ext>
            </a:extLst>
          </p:cNvPr>
          <p:cNvSpPr txBox="1"/>
          <p:nvPr/>
        </p:nvSpPr>
        <p:spPr>
          <a:xfrm>
            <a:off x="179152" y="3815132"/>
            <a:ext cx="7360899" cy="646331"/>
          </a:xfrm>
          <a:prstGeom prst="rect">
            <a:avLst/>
          </a:prstGeom>
          <a:noFill/>
        </p:spPr>
        <p:txBody>
          <a:bodyPr wrap="square">
            <a:spAutoFit/>
          </a:bodyPr>
          <a:lstStyle/>
          <a:p>
            <a:r>
              <a:rPr lang="en-IN" b="0" i="0" dirty="0">
                <a:solidFill>
                  <a:schemeClr val="bg1">
                    <a:lumMod val="50000"/>
                  </a:schemeClr>
                </a:solidFill>
                <a:effectLst/>
                <a:latin typeface="Rockwell" panose="02060603020205020403" pitchFamily="18" charset="77"/>
              </a:rPr>
              <a:t>“It exhibits the earliest traces of human life in India and evidence of the </a:t>
            </a:r>
            <a:r>
              <a:rPr lang="en-IN" b="0" i="0" u="none" strike="noStrike" dirty="0">
                <a:solidFill>
                  <a:schemeClr val="bg1">
                    <a:lumMod val="50000"/>
                  </a:schemeClr>
                </a:solidFill>
                <a:effectLst/>
                <a:latin typeface="Rockwell" panose="02060603020205020403" pitchFamily="18" charset="77"/>
              </a:rPr>
              <a:t>Stone Age</a:t>
            </a:r>
            <a:r>
              <a:rPr lang="en-IN" b="0" i="0" dirty="0">
                <a:solidFill>
                  <a:schemeClr val="bg1">
                    <a:lumMod val="50000"/>
                  </a:schemeClr>
                </a:solidFill>
                <a:effectLst/>
                <a:latin typeface="Rockwell" panose="02060603020205020403" pitchFamily="18" charset="77"/>
              </a:rPr>
              <a:t> …”</a:t>
            </a:r>
            <a:endParaRPr lang="en-US" b="1" dirty="0">
              <a:solidFill>
                <a:schemeClr val="bg1">
                  <a:lumMod val="50000"/>
                </a:schemeClr>
              </a:solidFill>
              <a:latin typeface="Rockwell" panose="02060603020205020403" pitchFamily="18" charset="77"/>
            </a:endParaRPr>
          </a:p>
        </p:txBody>
      </p:sp>
      <p:pic>
        <p:nvPicPr>
          <p:cNvPr id="16" name="Picture 15">
            <a:extLst>
              <a:ext uri="{FF2B5EF4-FFF2-40B4-BE49-F238E27FC236}">
                <a16:creationId xmlns:a16="http://schemas.microsoft.com/office/drawing/2014/main" id="{30080E86-4DE2-3F49-9D68-261CED2AB0D0}"/>
              </a:ext>
            </a:extLst>
          </p:cNvPr>
          <p:cNvPicPr>
            <a:picLocks noChangeAspect="1"/>
          </p:cNvPicPr>
          <p:nvPr/>
        </p:nvPicPr>
        <p:blipFill>
          <a:blip r:embed="rId6">
            <a:duotone>
              <a:schemeClr val="bg2">
                <a:shade val="45000"/>
                <a:satMod val="135000"/>
              </a:schemeClr>
              <a:prstClr val="white"/>
            </a:duotone>
          </a:blip>
          <a:stretch>
            <a:fillRect/>
          </a:stretch>
        </p:blipFill>
        <p:spPr>
          <a:xfrm>
            <a:off x="275791" y="4653757"/>
            <a:ext cx="5659512" cy="1866750"/>
          </a:xfrm>
          <a:prstGeom prst="rect">
            <a:avLst/>
          </a:prstGeom>
        </p:spPr>
      </p:pic>
      <p:sp>
        <p:nvSpPr>
          <p:cNvPr id="2" name="TextBox 1">
            <a:extLst>
              <a:ext uri="{FF2B5EF4-FFF2-40B4-BE49-F238E27FC236}">
                <a16:creationId xmlns:a16="http://schemas.microsoft.com/office/drawing/2014/main" id="{E4969281-6B22-834B-9D22-80F8A88F474B}"/>
              </a:ext>
            </a:extLst>
          </p:cNvPr>
          <p:cNvSpPr txBox="1"/>
          <p:nvPr/>
        </p:nvSpPr>
        <p:spPr>
          <a:xfrm rot="20360271">
            <a:off x="173182" y="3105834"/>
            <a:ext cx="11731481" cy="646331"/>
          </a:xfrm>
          <a:prstGeom prst="rect">
            <a:avLst/>
          </a:prstGeom>
          <a:solidFill>
            <a:schemeClr val="bg1">
              <a:lumMod val="95000"/>
            </a:schemeClr>
          </a:solidFill>
        </p:spPr>
        <p:txBody>
          <a:bodyPr wrap="none" rtlCol="0">
            <a:spAutoFit/>
          </a:bodyPr>
          <a:lstStyle/>
          <a:p>
            <a:r>
              <a:rPr lang="en-US" sz="3600" b="1" dirty="0">
                <a:solidFill>
                  <a:srgbClr val="C00000"/>
                </a:solidFill>
                <a:latin typeface="Rockwell" panose="02060603020205020403" pitchFamily="18" charset="77"/>
              </a:rPr>
              <a:t>Does it indicate the beginnings of Graphic Design?</a:t>
            </a:r>
          </a:p>
        </p:txBody>
      </p:sp>
    </p:spTree>
    <p:extLst>
      <p:ext uri="{BB962C8B-B14F-4D97-AF65-F5344CB8AC3E}">
        <p14:creationId xmlns:p14="http://schemas.microsoft.com/office/powerpoint/2010/main" val="3804294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994344-2CE5-C846-B263-2A523CDFDD48}"/>
              </a:ext>
            </a:extLst>
          </p:cNvPr>
          <p:cNvSpPr txBox="1"/>
          <p:nvPr/>
        </p:nvSpPr>
        <p:spPr>
          <a:xfrm>
            <a:off x="5456904" y="163114"/>
            <a:ext cx="6223818" cy="5587876"/>
          </a:xfrm>
          <a:prstGeom prst="rect">
            <a:avLst/>
          </a:prstGeom>
          <a:noFill/>
        </p:spPr>
        <p:txBody>
          <a:bodyPr wrap="square">
            <a:spAutoFit/>
          </a:bodyPr>
          <a:lstStyle/>
          <a:p>
            <a:pPr algn="just">
              <a:lnSpc>
                <a:spcPct val="150000"/>
              </a:lnSpc>
            </a:pPr>
            <a:r>
              <a:rPr lang="en-IN" sz="1600" dirty="0">
                <a:latin typeface="Rockwell" panose="02060603020205020403" pitchFamily="18" charset="77"/>
              </a:rPr>
              <a:t>The </a:t>
            </a:r>
            <a:r>
              <a:rPr lang="en-IN" sz="1600" b="1" dirty="0">
                <a:latin typeface="Rockwell" panose="02060603020205020403" pitchFamily="18" charset="77"/>
              </a:rPr>
              <a:t>Indus Valley Civilization (c. 3300–1300 BCE)</a:t>
            </a:r>
            <a:r>
              <a:rPr lang="en-IN" sz="1600" dirty="0">
                <a:latin typeface="Rockwell" panose="02060603020205020403" pitchFamily="18" charset="77"/>
              </a:rPr>
              <a:t>, one of the world’s earliest urban cultures, </a:t>
            </a:r>
            <a:r>
              <a:rPr lang="en-IN" sz="1600" b="1" dirty="0">
                <a:latin typeface="Rockwell" panose="02060603020205020403" pitchFamily="18" charset="77"/>
              </a:rPr>
              <a:t>displayed remarkable design ingenuity </a:t>
            </a:r>
            <a:r>
              <a:rPr lang="en-IN" sz="1600" dirty="0">
                <a:latin typeface="Rockwell" panose="02060603020205020403" pitchFamily="18" charset="77"/>
              </a:rPr>
              <a:t>in what is now north-western India and parts of modern-day Pakistan. Its cities, such as Harappa and </a:t>
            </a:r>
            <a:r>
              <a:rPr lang="en-IN" sz="1600" dirty="0" err="1">
                <a:latin typeface="Rockwell" panose="02060603020205020403" pitchFamily="18" charset="77"/>
              </a:rPr>
              <a:t>Mohenjo-daro</a:t>
            </a:r>
            <a:r>
              <a:rPr lang="en-IN" sz="1600" dirty="0">
                <a:latin typeface="Rockwell" panose="02060603020205020403" pitchFamily="18" charset="77"/>
              </a:rPr>
              <a:t>, were laid out on meticulously </a:t>
            </a:r>
            <a:r>
              <a:rPr lang="en-IN" sz="1600" dirty="0">
                <a:solidFill>
                  <a:srgbClr val="A02E5C"/>
                </a:solidFill>
                <a:latin typeface="Rockwell" panose="02060603020205020403" pitchFamily="18" charset="77"/>
              </a:rPr>
              <a:t>planned grids, showcasing an advanced understanding of urban design and civil engineering</a:t>
            </a:r>
            <a:r>
              <a:rPr lang="en-IN" sz="1600" dirty="0">
                <a:latin typeface="Rockwell" panose="02060603020205020403" pitchFamily="18" charset="77"/>
              </a:rPr>
              <a:t>. Their sophisticated drainage systems, standardized weights and measures, and robust </a:t>
            </a:r>
            <a:r>
              <a:rPr lang="en-IN" sz="1600" dirty="0">
                <a:solidFill>
                  <a:srgbClr val="A02E5C"/>
                </a:solidFill>
                <a:latin typeface="Rockwell" panose="02060603020205020403" pitchFamily="18" charset="77"/>
              </a:rPr>
              <a:t>brick construction reflect a culture deeply attuned to functionality and precision. Intricately carved seals, figurines, and pottery further highlight the civilization’s artistic sensibilities.</a:t>
            </a:r>
            <a:r>
              <a:rPr lang="en-IN" sz="1600" dirty="0">
                <a:latin typeface="Rockwell" panose="02060603020205020403" pitchFamily="18" charset="77"/>
              </a:rPr>
              <a:t> Collectively, these achievements underscore an enduring legacy of design principles—harmonizing utility, aesthetics, and social needs—that continued to influence the subcontinent’s cultural development.</a:t>
            </a:r>
            <a:endParaRPr lang="en-US" sz="1600" dirty="0">
              <a:latin typeface="Rockwell" panose="02060603020205020403" pitchFamily="18" charset="77"/>
            </a:endParaRPr>
          </a:p>
        </p:txBody>
      </p:sp>
      <p:pic>
        <p:nvPicPr>
          <p:cNvPr id="2050" name="Picture 2" descr="Sanitation of the Indus Valley Civilisation">
            <a:extLst>
              <a:ext uri="{FF2B5EF4-FFF2-40B4-BE49-F238E27FC236}">
                <a16:creationId xmlns:a16="http://schemas.microsoft.com/office/drawing/2014/main" id="{AD7DABAA-D0E7-094A-A5D8-BA3856E87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78" y="302751"/>
            <a:ext cx="4844868" cy="31262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rare picture of the drainage system... - History of india | Facebook">
            <a:extLst>
              <a:ext uri="{FF2B5EF4-FFF2-40B4-BE49-F238E27FC236}">
                <a16:creationId xmlns:a16="http://schemas.microsoft.com/office/drawing/2014/main" id="{ACB63E55-13EE-854B-B0FF-93D577163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74" y="3517488"/>
            <a:ext cx="2279445" cy="284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defined">
            <a:extLst>
              <a:ext uri="{FF2B5EF4-FFF2-40B4-BE49-F238E27FC236}">
                <a16:creationId xmlns:a16="http://schemas.microsoft.com/office/drawing/2014/main" id="{11E0836A-5787-B94E-B404-225BFD3FE7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462" y="3517488"/>
            <a:ext cx="2491683" cy="140157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ndefined">
            <a:extLst>
              <a:ext uri="{FF2B5EF4-FFF2-40B4-BE49-F238E27FC236}">
                <a16:creationId xmlns:a16="http://schemas.microsoft.com/office/drawing/2014/main" id="{30D41A32-E781-1942-B283-2CF8906D2E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049"/>
          <a:stretch/>
        </p:blipFill>
        <p:spPr bwMode="auto">
          <a:xfrm>
            <a:off x="2610462" y="4963304"/>
            <a:ext cx="2491683" cy="140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2131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1062</Words>
  <Application>Microsoft Macintosh PowerPoint</Application>
  <PresentationFormat>Widescreen</PresentationFormat>
  <Paragraphs>55</Paragraphs>
  <Slides>17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Bauhaus</vt:lpstr>
      <vt:lpstr>Calibri</vt:lpstr>
      <vt:lpstr>Calibri Light</vt:lpstr>
      <vt:lpstr>Rockwell</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Anmol Srivastava</dc:creator>
  <cp:lastModifiedBy>Anmol Srivastava</cp:lastModifiedBy>
  <cp:revision>1</cp:revision>
  <dcterms:created xsi:type="dcterms:W3CDTF">2025-04-21T04:00:27Z</dcterms:created>
  <dcterms:modified xsi:type="dcterms:W3CDTF">2025-04-21T04:00:38Z</dcterms:modified>
</cp:coreProperties>
</file>